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Lst>
  <p:notesMasterIdLst>
    <p:notesMasterId r:id="rId36"/>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notesMaster" Target="notesMasters/notesMaster1.xml"/><Relationship Id="rId37" Type="http://schemas.openxmlformats.org/officeDocument/2006/relationships/presProps" Target="presProps.xml"/><Relationship Id="rId38" Type="http://schemas.openxmlformats.org/officeDocument/2006/relationships/viewProps" Target="viewProps.xml"/><Relationship Id="rId39" Type="http://schemas.openxmlformats.org/officeDocument/2006/relationships/theme" Target="theme/theme1.xml"/><Relationship Id="rId40"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TablePOSでクレジットカード決済を使うためのStripe登録手順です。</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slideLayout" Target="../slideLayouts/slideLayout1.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slideLayout" Target="../slideLayouts/slideLayout1.xml"/><Relationship Id="rId4"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1.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slideLayout" Target="../slideLayouts/slideLayout1.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1.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slideLayout" Target="../slideLayouts/slideLayout1.xml"/><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1.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image" Target="../media/image-24-2.png"/><Relationship Id="rId3" Type="http://schemas.openxmlformats.org/officeDocument/2006/relationships/slideLayout" Target="../slideLayouts/slideLayout1.xml"/><Relationship Id="rId4"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image" Target="../media/image-27-1.png"/><Relationship Id="rId2" Type="http://schemas.openxmlformats.org/officeDocument/2006/relationships/slideLayout" Target="../slideLayouts/slideLayout1.xml"/><Relationship Id="rId3"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image" Target="../media/image-29-1.png"/><Relationship Id="rId2" Type="http://schemas.openxmlformats.org/officeDocument/2006/relationships/slideLayout" Target="../slideLayouts/slideLayout1.xml"/><Relationship Id="rId3"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image" Target="../media/image-30-1.png"/><Relationship Id="rId2" Type="http://schemas.openxmlformats.org/officeDocument/2006/relationships/image" Target="../media/image-30-2.png"/><Relationship Id="rId3" Type="http://schemas.openxmlformats.org/officeDocument/2006/relationships/image" Target="../media/image-30-3.png"/><Relationship Id="rId4" Type="http://schemas.openxmlformats.org/officeDocument/2006/relationships/slideLayout" Target="../slideLayouts/slideLayout1.xml"/><Relationship Id="rId5"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image" Target="../media/image-31-1.png"/><Relationship Id="rId2" Type="http://schemas.openxmlformats.org/officeDocument/2006/relationships/slideLayout" Target="../slideLayouts/slideLayout1.xml"/><Relationship Id="rId3"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1.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6283F"/>
        </a:solidFill>
      </p:bgPr>
    </p:bg>
    <p:spTree>
      <p:nvGrpSpPr>
        <p:cNvPr id="1" name=""/>
        <p:cNvGrpSpPr/>
        <p:nvPr/>
      </p:nvGrpSpPr>
      <p:grpSpPr>
        <a:xfrm>
          <a:off x="0" y="0"/>
          <a:ext cx="0" cy="0"/>
          <a:chOff x="0" y="0"/>
          <a:chExt cx="0" cy="0"/>
        </a:xfrm>
      </p:grpSpPr>
      <p:sp>
        <p:nvSpPr>
          <p:cNvPr id="2" name="Shape 0"/>
          <p:cNvSpPr/>
          <p:nvPr/>
        </p:nvSpPr>
        <p:spPr>
          <a:xfrm>
            <a:off x="8778240" y="-1737360"/>
            <a:ext cx="5669280" cy="5669280"/>
          </a:xfrm>
          <a:prstGeom prst="ellipse">
            <a:avLst/>
          </a:prstGeom>
          <a:solidFill>
            <a:srgbClr val="223A57"/>
          </a:solidFill>
          <a:ln w="12700">
            <a:solidFill>
              <a:srgbClr val="223A57"/>
            </a:solidFill>
            <a:prstDash val="solid"/>
          </a:ln>
        </p:spPr>
      </p:sp>
      <p:sp>
        <p:nvSpPr>
          <p:cNvPr id="3" name="Text 1"/>
          <p:cNvSpPr/>
          <p:nvPr/>
        </p:nvSpPr>
        <p:spPr>
          <a:xfrm>
            <a:off x="749808" y="1691640"/>
            <a:ext cx="7315200" cy="365760"/>
          </a:xfrm>
          <a:prstGeom prst="rect">
            <a:avLst/>
          </a:prstGeom>
          <a:noFill/>
          <a:ln/>
        </p:spPr>
        <p:txBody>
          <a:bodyPr wrap="square" lIns="0" tIns="0" rIns="0" bIns="0" rtlCol="0" anchor="ctr"/>
          <a:lstStyle/>
          <a:p>
            <a:pPr indent="0" marL="0">
              <a:buNone/>
            </a:pPr>
            <a:r>
              <a:rPr lang="en-US" sz="1500" b="1" spc="300" kern="0" dirty="0">
                <a:solidFill>
                  <a:srgbClr val="F26B21"/>
                </a:solidFill>
                <a:latin typeface="Yu Gothic" pitchFamily="34" charset="0"/>
                <a:ea typeface="Yu Gothic" pitchFamily="34" charset="-122"/>
                <a:cs typeface="Yu Gothic" pitchFamily="34" charset="-120"/>
              </a:rPr>
              <a:t>TablePOS 導入マニュアル</a:t>
            </a:r>
            <a:endParaRPr lang="en-US" sz="1500" dirty="0"/>
          </a:p>
        </p:txBody>
      </p:sp>
      <p:sp>
        <p:nvSpPr>
          <p:cNvPr id="4" name="Text 2"/>
          <p:cNvSpPr/>
          <p:nvPr/>
        </p:nvSpPr>
        <p:spPr>
          <a:xfrm>
            <a:off x="749808" y="2148840"/>
            <a:ext cx="8229600" cy="1920240"/>
          </a:xfrm>
          <a:prstGeom prst="rect">
            <a:avLst/>
          </a:prstGeom>
          <a:noFill/>
          <a:ln/>
        </p:spPr>
        <p:txBody>
          <a:bodyPr wrap="square" lIns="0" tIns="0" rIns="0" bIns="0" rtlCol="0" anchor="ctr"/>
          <a:lstStyle/>
          <a:p>
            <a:pPr indent="0" marL="0">
              <a:lnSpc>
                <a:spcPct val="112000"/>
              </a:lnSpc>
              <a:buNone/>
            </a:pPr>
            <a:r>
              <a:rPr lang="en-US" sz="4600" b="1" dirty="0">
                <a:solidFill>
                  <a:srgbClr val="FFFFFF"/>
                </a:solidFill>
                <a:latin typeface="Yu Gothic" pitchFamily="34" charset="0"/>
                <a:ea typeface="Yu Gothic" pitchFamily="34" charset="-122"/>
                <a:cs typeface="Yu Gothic" pitchFamily="34" charset="-120"/>
              </a:rPr>
              <a:t>Stripe（ストライプ）</a:t>
            </a:r>
            <a:endParaRPr lang="en-US" sz="4600" dirty="0"/>
          </a:p>
          <a:p>
            <a:pPr indent="0" marL="0">
              <a:lnSpc>
                <a:spcPct val="112000"/>
              </a:lnSpc>
              <a:buNone/>
            </a:pPr>
            <a:r>
              <a:rPr lang="en-US" sz="4600" b="1" dirty="0">
                <a:solidFill>
                  <a:srgbClr val="FFFFFF"/>
                </a:solidFill>
                <a:latin typeface="Yu Gothic" pitchFamily="34" charset="0"/>
                <a:ea typeface="Yu Gothic" pitchFamily="34" charset="-122"/>
                <a:cs typeface="Yu Gothic" pitchFamily="34" charset="-120"/>
              </a:rPr>
              <a:t>登録ガイド</a:t>
            </a:r>
            <a:endParaRPr lang="en-US" sz="4600" dirty="0"/>
          </a:p>
        </p:txBody>
      </p:sp>
      <p:sp>
        <p:nvSpPr>
          <p:cNvPr id="5" name="Text 3"/>
          <p:cNvSpPr/>
          <p:nvPr/>
        </p:nvSpPr>
        <p:spPr>
          <a:xfrm>
            <a:off x="749808" y="4160520"/>
            <a:ext cx="8229600" cy="365760"/>
          </a:xfrm>
          <a:prstGeom prst="rect">
            <a:avLst/>
          </a:prstGeom>
          <a:noFill/>
          <a:ln/>
        </p:spPr>
        <p:txBody>
          <a:bodyPr wrap="square" lIns="0" tIns="0" rIns="0" bIns="0" rtlCol="0" anchor="ctr"/>
          <a:lstStyle/>
          <a:p>
            <a:pPr indent="0" marL="0">
              <a:buNone/>
            </a:pPr>
            <a:r>
              <a:rPr lang="en-US" sz="1500" dirty="0">
                <a:solidFill>
                  <a:srgbClr val="B9C8D8"/>
                </a:solidFill>
                <a:latin typeface="Yu Gothic" pitchFamily="34" charset="0"/>
                <a:ea typeface="Yu Gothic" pitchFamily="34" charset="-122"/>
                <a:cs typeface="Yu Gothic" pitchFamily="34" charset="-120"/>
              </a:rPr>
              <a:t>はじめての方でも迷わないように、実際の画面を見ながら進められます。</a:t>
            </a:r>
            <a:endParaRPr lang="en-US" sz="1500" dirty="0"/>
          </a:p>
        </p:txBody>
      </p:sp>
      <p:sp>
        <p:nvSpPr>
          <p:cNvPr id="6" name="Shape 4"/>
          <p:cNvSpPr/>
          <p:nvPr/>
        </p:nvSpPr>
        <p:spPr>
          <a:xfrm>
            <a:off x="749808" y="4892040"/>
            <a:ext cx="2286000" cy="512064"/>
          </a:xfrm>
          <a:prstGeom prst="roundRect">
            <a:avLst>
              <a:gd name="adj" fmla="val 17857"/>
            </a:avLst>
          </a:prstGeom>
          <a:solidFill>
            <a:srgbClr val="223A57"/>
          </a:solidFill>
          <a:ln w="12700">
            <a:solidFill>
              <a:srgbClr val="3B5674"/>
            </a:solidFill>
            <a:prstDash val="solid"/>
          </a:ln>
        </p:spPr>
      </p:sp>
      <p:sp>
        <p:nvSpPr>
          <p:cNvPr id="7" name="Text 5"/>
          <p:cNvSpPr/>
          <p:nvPr/>
        </p:nvSpPr>
        <p:spPr>
          <a:xfrm>
            <a:off x="749808" y="4892040"/>
            <a:ext cx="2286000" cy="512064"/>
          </a:xfrm>
          <a:prstGeom prst="rect">
            <a:avLst/>
          </a:prstGeom>
          <a:noFill/>
          <a:ln/>
        </p:spPr>
        <p:txBody>
          <a:bodyPr wrap="square" lIns="0" tIns="0" rIns="0" bIns="0" rtlCol="0" anchor="ctr"/>
          <a:lstStyle/>
          <a:p>
            <a:pPr algn="ctr" indent="0" marL="0">
              <a:buNone/>
            </a:pPr>
            <a:r>
              <a:rPr lang="en-US" sz="1250" b="1" dirty="0">
                <a:solidFill>
                  <a:srgbClr val="DCE6F0"/>
                </a:solidFill>
                <a:latin typeface="Yu Gothic" pitchFamily="34" charset="0"/>
                <a:ea typeface="Yu Gothic" pitchFamily="34" charset="-122"/>
                <a:cs typeface="Yu Gothic" pitchFamily="34" charset="-120"/>
              </a:rPr>
              <a:t>全 23 ステップ</a:t>
            </a:r>
            <a:endParaRPr lang="en-US" sz="1250" dirty="0"/>
          </a:p>
        </p:txBody>
      </p:sp>
      <p:sp>
        <p:nvSpPr>
          <p:cNvPr id="8" name="Shape 6"/>
          <p:cNvSpPr/>
          <p:nvPr/>
        </p:nvSpPr>
        <p:spPr>
          <a:xfrm>
            <a:off x="3236976" y="4892040"/>
            <a:ext cx="2286000" cy="512064"/>
          </a:xfrm>
          <a:prstGeom prst="roundRect">
            <a:avLst>
              <a:gd name="adj" fmla="val 17857"/>
            </a:avLst>
          </a:prstGeom>
          <a:solidFill>
            <a:srgbClr val="223A57"/>
          </a:solidFill>
          <a:ln w="12700">
            <a:solidFill>
              <a:srgbClr val="3B5674"/>
            </a:solidFill>
            <a:prstDash val="solid"/>
          </a:ln>
        </p:spPr>
      </p:sp>
      <p:sp>
        <p:nvSpPr>
          <p:cNvPr id="9" name="Text 7"/>
          <p:cNvSpPr/>
          <p:nvPr/>
        </p:nvSpPr>
        <p:spPr>
          <a:xfrm>
            <a:off x="3236976" y="4892040"/>
            <a:ext cx="2286000" cy="512064"/>
          </a:xfrm>
          <a:prstGeom prst="rect">
            <a:avLst/>
          </a:prstGeom>
          <a:noFill/>
          <a:ln/>
        </p:spPr>
        <p:txBody>
          <a:bodyPr wrap="square" lIns="0" tIns="0" rIns="0" bIns="0" rtlCol="0" anchor="ctr"/>
          <a:lstStyle/>
          <a:p>
            <a:pPr algn="ctr" indent="0" marL="0">
              <a:buNone/>
            </a:pPr>
            <a:r>
              <a:rPr lang="en-US" sz="1250" b="1" dirty="0">
                <a:solidFill>
                  <a:srgbClr val="DCE6F0"/>
                </a:solidFill>
                <a:latin typeface="Yu Gothic" pitchFamily="34" charset="0"/>
                <a:ea typeface="Yu Gothic" pitchFamily="34" charset="-122"/>
                <a:cs typeface="Yu Gothic" pitchFamily="34" charset="-120"/>
              </a:rPr>
              <a:t>画面キャプチャ付き</a:t>
            </a:r>
            <a:endParaRPr lang="en-US" sz="1250" dirty="0"/>
          </a:p>
        </p:txBody>
      </p:sp>
      <p:sp>
        <p:nvSpPr>
          <p:cNvPr id="10" name="Shape 8"/>
          <p:cNvSpPr/>
          <p:nvPr/>
        </p:nvSpPr>
        <p:spPr>
          <a:xfrm>
            <a:off x="5724144" y="4892040"/>
            <a:ext cx="2286000" cy="512064"/>
          </a:xfrm>
          <a:prstGeom prst="roundRect">
            <a:avLst>
              <a:gd name="adj" fmla="val 17857"/>
            </a:avLst>
          </a:prstGeom>
          <a:solidFill>
            <a:srgbClr val="223A57"/>
          </a:solidFill>
          <a:ln w="12700">
            <a:solidFill>
              <a:srgbClr val="3B5674"/>
            </a:solidFill>
            <a:prstDash val="solid"/>
          </a:ln>
        </p:spPr>
      </p:sp>
      <p:sp>
        <p:nvSpPr>
          <p:cNvPr id="11" name="Text 9"/>
          <p:cNvSpPr/>
          <p:nvPr/>
        </p:nvSpPr>
        <p:spPr>
          <a:xfrm>
            <a:off x="5724144" y="4892040"/>
            <a:ext cx="2286000" cy="512064"/>
          </a:xfrm>
          <a:prstGeom prst="rect">
            <a:avLst/>
          </a:prstGeom>
          <a:noFill/>
          <a:ln/>
        </p:spPr>
        <p:txBody>
          <a:bodyPr wrap="square" lIns="0" tIns="0" rIns="0" bIns="0" rtlCol="0" anchor="ctr"/>
          <a:lstStyle/>
          <a:p>
            <a:pPr algn="ctr" indent="0" marL="0">
              <a:buNone/>
            </a:pPr>
            <a:r>
              <a:rPr lang="en-US" sz="1250" b="1" dirty="0">
                <a:solidFill>
                  <a:srgbClr val="DCE6F0"/>
                </a:solidFill>
                <a:latin typeface="Yu Gothic" pitchFamily="34" charset="0"/>
                <a:ea typeface="Yu Gothic" pitchFamily="34" charset="-122"/>
                <a:cs typeface="Yu Gothic" pitchFamily="34" charset="-120"/>
              </a:rPr>
              <a:t>入力 30〜40分</a:t>
            </a:r>
            <a:endParaRPr lang="en-US" sz="1250" dirty="0"/>
          </a:p>
        </p:txBody>
      </p:sp>
      <p:sp>
        <p:nvSpPr>
          <p:cNvPr id="12" name="Shape 10"/>
          <p:cNvSpPr/>
          <p:nvPr/>
        </p:nvSpPr>
        <p:spPr>
          <a:xfrm>
            <a:off x="8211312" y="4892040"/>
            <a:ext cx="2286000" cy="512064"/>
          </a:xfrm>
          <a:prstGeom prst="roundRect">
            <a:avLst>
              <a:gd name="adj" fmla="val 17857"/>
            </a:avLst>
          </a:prstGeom>
          <a:solidFill>
            <a:srgbClr val="223A57"/>
          </a:solidFill>
          <a:ln w="12700">
            <a:solidFill>
              <a:srgbClr val="3B5674"/>
            </a:solidFill>
            <a:prstDash val="solid"/>
          </a:ln>
        </p:spPr>
      </p:sp>
      <p:sp>
        <p:nvSpPr>
          <p:cNvPr id="13" name="Text 11"/>
          <p:cNvSpPr/>
          <p:nvPr/>
        </p:nvSpPr>
        <p:spPr>
          <a:xfrm>
            <a:off x="8211312" y="4892040"/>
            <a:ext cx="2286000" cy="512064"/>
          </a:xfrm>
          <a:prstGeom prst="rect">
            <a:avLst/>
          </a:prstGeom>
          <a:noFill/>
          <a:ln/>
        </p:spPr>
        <p:txBody>
          <a:bodyPr wrap="square" lIns="0" tIns="0" rIns="0" bIns="0" rtlCol="0" anchor="ctr"/>
          <a:lstStyle/>
          <a:p>
            <a:pPr algn="ctr" indent="0" marL="0">
              <a:buNone/>
            </a:pPr>
            <a:r>
              <a:rPr lang="en-US" sz="1250" b="1" dirty="0">
                <a:solidFill>
                  <a:srgbClr val="DCE6F0"/>
                </a:solidFill>
                <a:latin typeface="Yu Gothic" pitchFamily="34" charset="0"/>
                <a:ea typeface="Yu Gothic" pitchFamily="34" charset="-122"/>
                <a:cs typeface="Yu Gothic" pitchFamily="34" charset="-120"/>
              </a:rPr>
              <a:t>審査 1〜3営業日</a:t>
            </a:r>
            <a:endParaRPr lang="en-US" sz="12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そもそも Stripe の登録は必要ですか？</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お店のカード決済のやり方によって変わります。まずここを確認してください。</a:t>
            </a:r>
            <a:endParaRPr lang="en-US" sz="1300" dirty="0"/>
          </a:p>
        </p:txBody>
      </p:sp>
      <p:sp>
        <p:nvSpPr>
          <p:cNvPr id="6" name="Shape 4"/>
          <p:cNvSpPr/>
          <p:nvPr/>
        </p:nvSpPr>
        <p:spPr>
          <a:xfrm>
            <a:off x="566928" y="1463040"/>
            <a:ext cx="5440680" cy="3520440"/>
          </a:xfrm>
          <a:prstGeom prst="roundRect">
            <a:avLst>
              <a:gd name="adj" fmla="val 2597"/>
            </a:avLst>
          </a:prstGeom>
          <a:solidFill>
            <a:srgbClr val="F3F6F9"/>
          </a:solidFill>
          <a:ln w="12700">
            <a:solidFill>
              <a:srgbClr val="DDE4EC"/>
            </a:solidFill>
            <a:prstDash val="solid"/>
          </a:ln>
        </p:spPr>
      </p:sp>
      <p:sp>
        <p:nvSpPr>
          <p:cNvPr id="7" name="Shape 5"/>
          <p:cNvSpPr/>
          <p:nvPr/>
        </p:nvSpPr>
        <p:spPr>
          <a:xfrm>
            <a:off x="932688" y="1847088"/>
            <a:ext cx="1737360" cy="420624"/>
          </a:xfrm>
          <a:prstGeom prst="roundRect">
            <a:avLst>
              <a:gd name="adj" fmla="val 19565"/>
            </a:avLst>
          </a:prstGeom>
          <a:solidFill>
            <a:srgbClr val="DDE4EC"/>
          </a:solidFill>
          <a:ln w="12700">
            <a:solidFill>
              <a:srgbClr val="DDE4EC"/>
            </a:solidFill>
            <a:prstDash val="solid"/>
          </a:ln>
        </p:spPr>
      </p:sp>
      <p:sp>
        <p:nvSpPr>
          <p:cNvPr id="8" name="Text 6"/>
          <p:cNvSpPr/>
          <p:nvPr/>
        </p:nvSpPr>
        <p:spPr>
          <a:xfrm>
            <a:off x="932688" y="1847088"/>
            <a:ext cx="1737360" cy="420624"/>
          </a:xfrm>
          <a:prstGeom prst="rect">
            <a:avLst/>
          </a:prstGeom>
          <a:noFill/>
          <a:ln/>
        </p:spPr>
        <p:txBody>
          <a:bodyPr wrap="square" lIns="0" tIns="0" rIns="0" bIns="0" rtlCol="0" anchor="ctr"/>
          <a:lstStyle/>
          <a:p>
            <a:pPr algn="ctr" indent="0" marL="0">
              <a:buNone/>
            </a:pPr>
            <a:r>
              <a:rPr lang="en-US" sz="1300" b="1" dirty="0">
                <a:solidFill>
                  <a:srgbClr val="16283F"/>
                </a:solidFill>
                <a:latin typeface="Yu Gothic" pitchFamily="34" charset="0"/>
                <a:ea typeface="Yu Gothic" pitchFamily="34" charset="-122"/>
                <a:cs typeface="Yu Gothic" pitchFamily="34" charset="-120"/>
              </a:rPr>
              <a:t>登録は不要</a:t>
            </a:r>
            <a:endParaRPr lang="en-US" sz="1300" dirty="0"/>
          </a:p>
        </p:txBody>
      </p:sp>
      <p:sp>
        <p:nvSpPr>
          <p:cNvPr id="9" name="Text 7"/>
          <p:cNvSpPr/>
          <p:nvPr/>
        </p:nvSpPr>
        <p:spPr>
          <a:xfrm>
            <a:off x="932688" y="2560320"/>
            <a:ext cx="4709160" cy="1005840"/>
          </a:xfrm>
          <a:prstGeom prst="rect">
            <a:avLst/>
          </a:prstGeom>
          <a:noFill/>
          <a:ln/>
        </p:spPr>
        <p:txBody>
          <a:bodyPr wrap="square" lIns="0" tIns="0" rIns="0" bIns="0" rtlCol="0" anchor="ctr"/>
          <a:lstStyle/>
          <a:p>
            <a:pPr indent="0" marL="0">
              <a:lnSpc>
                <a:spcPct val="125000"/>
              </a:lnSpc>
              <a:buNone/>
            </a:pPr>
            <a:r>
              <a:rPr lang="en-US" sz="1900" b="1" dirty="0">
                <a:solidFill>
                  <a:srgbClr val="16283F"/>
                </a:solidFill>
                <a:latin typeface="Yu Gothic" pitchFamily="34" charset="0"/>
                <a:ea typeface="Yu Gothic" pitchFamily="34" charset="-122"/>
                <a:cs typeface="Yu Gothic" pitchFamily="34" charset="-120"/>
              </a:rPr>
              <a:t>既存のカード決済端末を</a:t>
            </a:r>
            <a:endParaRPr lang="en-US" sz="1900" dirty="0"/>
          </a:p>
          <a:p>
            <a:pPr indent="0" marL="0">
              <a:lnSpc>
                <a:spcPct val="125000"/>
              </a:lnSpc>
              <a:buNone/>
            </a:pPr>
            <a:r>
              <a:rPr lang="en-US" sz="1900" b="1" dirty="0">
                <a:solidFill>
                  <a:srgbClr val="16283F"/>
                </a:solidFill>
                <a:latin typeface="Yu Gothic" pitchFamily="34" charset="0"/>
                <a:ea typeface="Yu Gothic" pitchFamily="34" charset="-122"/>
                <a:cs typeface="Yu Gothic" pitchFamily="34" charset="-120"/>
              </a:rPr>
              <a:t>そのまま使う場合</a:t>
            </a:r>
            <a:endParaRPr lang="en-US" sz="1900" dirty="0"/>
          </a:p>
        </p:txBody>
      </p:sp>
      <p:sp>
        <p:nvSpPr>
          <p:cNvPr id="10" name="Text 8"/>
          <p:cNvSpPr/>
          <p:nvPr/>
        </p:nvSpPr>
        <p:spPr>
          <a:xfrm>
            <a:off x="932688" y="3749040"/>
            <a:ext cx="4709160" cy="960120"/>
          </a:xfrm>
          <a:prstGeom prst="rect">
            <a:avLst/>
          </a:prstGeom>
          <a:noFill/>
          <a:ln/>
        </p:spPr>
        <p:txBody>
          <a:bodyPr wrap="square" lIns="0" tIns="0" rIns="0" bIns="0" rtlCol="0" anchor="ctr"/>
          <a:lstStyle/>
          <a:p>
            <a:pPr indent="0" marL="0">
              <a:lnSpc>
                <a:spcPct val="140000"/>
              </a:lnSpc>
              <a:buNone/>
            </a:pPr>
            <a:r>
              <a:rPr lang="en-US" sz="1300" dirty="0">
                <a:solidFill>
                  <a:srgbClr val="5E7085"/>
                </a:solidFill>
                <a:latin typeface="Yu Gothic" pitchFamily="34" charset="0"/>
                <a:ea typeface="Yu Gothic" pitchFamily="34" charset="-122"/>
                <a:cs typeface="Yu Gothic" pitchFamily="34" charset="-120"/>
              </a:rPr>
              <a:t>TablePOS の設定で「クレジットカード」を ON にするだけで完了です。Stripe のアカウントを作る必要はありません。</a:t>
            </a:r>
            <a:endParaRPr lang="en-US" sz="1300" dirty="0"/>
          </a:p>
        </p:txBody>
      </p:sp>
      <p:sp>
        <p:nvSpPr>
          <p:cNvPr id="11" name="Shape 9"/>
          <p:cNvSpPr/>
          <p:nvPr/>
        </p:nvSpPr>
        <p:spPr>
          <a:xfrm>
            <a:off x="6510528" y="1463040"/>
            <a:ext cx="5440680" cy="3520440"/>
          </a:xfrm>
          <a:prstGeom prst="roundRect">
            <a:avLst>
              <a:gd name="adj" fmla="val 2597"/>
            </a:avLst>
          </a:prstGeom>
          <a:solidFill>
            <a:srgbClr val="FDEEE4"/>
          </a:solidFill>
          <a:ln w="12700">
            <a:solidFill>
              <a:srgbClr val="F26B21"/>
            </a:solidFill>
            <a:prstDash val="solid"/>
          </a:ln>
        </p:spPr>
      </p:sp>
      <p:sp>
        <p:nvSpPr>
          <p:cNvPr id="12" name="Shape 10"/>
          <p:cNvSpPr/>
          <p:nvPr/>
        </p:nvSpPr>
        <p:spPr>
          <a:xfrm>
            <a:off x="6876288" y="1847088"/>
            <a:ext cx="1737360" cy="420624"/>
          </a:xfrm>
          <a:prstGeom prst="roundRect">
            <a:avLst>
              <a:gd name="adj" fmla="val 19565"/>
            </a:avLst>
          </a:prstGeom>
          <a:solidFill>
            <a:srgbClr val="F26B21"/>
          </a:solidFill>
          <a:ln w="12700">
            <a:solidFill>
              <a:srgbClr val="F26B21"/>
            </a:solidFill>
            <a:prstDash val="solid"/>
          </a:ln>
        </p:spPr>
      </p:sp>
      <p:sp>
        <p:nvSpPr>
          <p:cNvPr id="13" name="Text 11"/>
          <p:cNvSpPr/>
          <p:nvPr/>
        </p:nvSpPr>
        <p:spPr>
          <a:xfrm>
            <a:off x="6876288" y="1847088"/>
            <a:ext cx="1737360"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登録が必要</a:t>
            </a:r>
            <a:endParaRPr lang="en-US" sz="1300" dirty="0"/>
          </a:p>
        </p:txBody>
      </p:sp>
      <p:sp>
        <p:nvSpPr>
          <p:cNvPr id="14" name="Text 12"/>
          <p:cNvSpPr/>
          <p:nvPr/>
        </p:nvSpPr>
        <p:spPr>
          <a:xfrm>
            <a:off x="6876288" y="2560320"/>
            <a:ext cx="4709160" cy="1005840"/>
          </a:xfrm>
          <a:prstGeom prst="rect">
            <a:avLst/>
          </a:prstGeom>
          <a:noFill/>
          <a:ln/>
        </p:spPr>
        <p:txBody>
          <a:bodyPr wrap="square" lIns="0" tIns="0" rIns="0" bIns="0" rtlCol="0" anchor="ctr"/>
          <a:lstStyle/>
          <a:p>
            <a:pPr indent="0" marL="0">
              <a:lnSpc>
                <a:spcPct val="125000"/>
              </a:lnSpc>
              <a:buNone/>
            </a:pPr>
            <a:r>
              <a:rPr lang="en-US" sz="1900" b="1" dirty="0">
                <a:solidFill>
                  <a:srgbClr val="16283F"/>
                </a:solidFill>
                <a:latin typeface="Yu Gothic" pitchFamily="34" charset="0"/>
                <a:ea typeface="Yu Gothic" pitchFamily="34" charset="-122"/>
                <a:cs typeface="Yu Gothic" pitchFamily="34" charset="-120"/>
              </a:rPr>
              <a:t>TablePOS 上でカード決済を</a:t>
            </a:r>
            <a:endParaRPr lang="en-US" sz="1900" dirty="0"/>
          </a:p>
          <a:p>
            <a:pPr indent="0" marL="0">
              <a:lnSpc>
                <a:spcPct val="125000"/>
              </a:lnSpc>
              <a:buNone/>
            </a:pPr>
            <a:r>
              <a:rPr lang="en-US" sz="1900" b="1" dirty="0">
                <a:solidFill>
                  <a:srgbClr val="16283F"/>
                </a:solidFill>
                <a:latin typeface="Yu Gothic" pitchFamily="34" charset="0"/>
                <a:ea typeface="Yu Gothic" pitchFamily="34" charset="-122"/>
                <a:cs typeface="Yu Gothic" pitchFamily="34" charset="-120"/>
              </a:rPr>
              <a:t>使う場合</a:t>
            </a:r>
            <a:endParaRPr lang="en-US" sz="1900" dirty="0"/>
          </a:p>
        </p:txBody>
      </p:sp>
      <p:sp>
        <p:nvSpPr>
          <p:cNvPr id="15" name="Text 13"/>
          <p:cNvSpPr/>
          <p:nvPr/>
        </p:nvSpPr>
        <p:spPr>
          <a:xfrm>
            <a:off x="6876288" y="3749040"/>
            <a:ext cx="4709160" cy="960120"/>
          </a:xfrm>
          <a:prstGeom prst="rect">
            <a:avLst/>
          </a:prstGeom>
          <a:noFill/>
          <a:ln/>
        </p:spPr>
        <p:txBody>
          <a:bodyPr wrap="square" lIns="0" tIns="0" rIns="0" bIns="0" rtlCol="0" anchor="ctr"/>
          <a:lstStyle/>
          <a:p>
            <a:pPr indent="0" marL="0">
              <a:lnSpc>
                <a:spcPct val="140000"/>
              </a:lnSpc>
              <a:buNone/>
            </a:pPr>
            <a:r>
              <a:rPr lang="en-US" sz="1300" dirty="0">
                <a:solidFill>
                  <a:srgbClr val="6B4A38"/>
                </a:solidFill>
                <a:latin typeface="Yu Gothic" pitchFamily="34" charset="0"/>
                <a:ea typeface="Yu Gothic" pitchFamily="34" charset="-122"/>
                <a:cs typeface="Yu Gothic" pitchFamily="34" charset="-120"/>
              </a:rPr>
              <a:t>モバイルオーダーのオンライン決済など。このマニュアルの手順で Stripe アカウントを作成し、TablePOS と連携します。</a:t>
            </a:r>
            <a:endParaRPr lang="en-US" sz="1300" dirty="0"/>
          </a:p>
        </p:txBody>
      </p:sp>
      <p:sp>
        <p:nvSpPr>
          <p:cNvPr id="16" name="Shape 14"/>
          <p:cNvSpPr/>
          <p:nvPr/>
        </p:nvSpPr>
        <p:spPr>
          <a:xfrm>
            <a:off x="566928" y="5577840"/>
            <a:ext cx="11057839" cy="777240"/>
          </a:xfrm>
          <a:prstGeom prst="roundRect">
            <a:avLst>
              <a:gd name="adj" fmla="val 9412"/>
            </a:avLst>
          </a:prstGeom>
          <a:solidFill>
            <a:srgbClr val="EAF1FA"/>
          </a:solidFill>
          <a:ln w="12700">
            <a:solidFill>
              <a:srgbClr val="EAF1FA"/>
            </a:solidFill>
            <a:prstDash val="solid"/>
          </a:ln>
        </p:spPr>
      </p:sp>
      <p:sp>
        <p:nvSpPr>
          <p:cNvPr id="17" name="Text 15"/>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1F4E85"/>
                </a:solidFill>
                <a:latin typeface="Yu Gothic" pitchFamily="34" charset="0"/>
                <a:ea typeface="Yu Gothic" pitchFamily="34" charset="-122"/>
                <a:cs typeface="Yu Gothic" pitchFamily="34" charset="-120"/>
              </a:rPr>
              <a:t>？</a:t>
            </a:r>
            <a:endParaRPr lang="en-US" sz="1400" dirty="0"/>
          </a:p>
        </p:txBody>
      </p:sp>
      <p:sp>
        <p:nvSpPr>
          <p:cNvPr id="18" name="Text 16"/>
          <p:cNvSpPr/>
          <p:nvPr/>
        </p:nvSpPr>
        <p:spPr>
          <a:xfrm>
            <a:off x="1042416" y="5650992"/>
            <a:ext cx="10399471" cy="630936"/>
          </a:xfrm>
          <a:prstGeom prst="rect">
            <a:avLst/>
          </a:prstGeom>
          <a:noFill/>
          <a:ln/>
        </p:spPr>
        <p:txBody>
          <a:bodyPr wrap="square" lIns="0" tIns="0" rIns="0" bIns="0" rtlCol="0" anchor="ctr"/>
          <a:lstStyle/>
          <a:p>
            <a:pPr indent="0" marL="0">
              <a:lnSpc>
                <a:spcPct val="125000"/>
              </a:lnSpc>
              <a:buNone/>
            </a:pPr>
            <a:r>
              <a:rPr lang="en-US" sz="1150" dirty="0">
                <a:solidFill>
                  <a:srgbClr val="1F4E85"/>
                </a:solidFill>
                <a:latin typeface="Yu Gothic" pitchFamily="34" charset="0"/>
                <a:ea typeface="Yu Gothic" pitchFamily="34" charset="-122"/>
                <a:cs typeface="Yu Gothic" pitchFamily="34" charset="-120"/>
              </a:rPr>
              <a:t>お客様のカード支払いは、連携した Stripe アカウントへ直接入金されます（Stripe の決済手数料が発生します）。QRコード決済（PayPay 等）は TablePOS とは連動しません。</a:t>
            </a:r>
            <a:endParaRPr lang="en-US" sz="11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はじめる前に準備するもの</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途中で手が止まらないよう、先にすべて手元に揃えてください。</a:t>
            </a:r>
            <a:endParaRPr lang="en-US" sz="1300" dirty="0"/>
          </a:p>
        </p:txBody>
      </p:sp>
      <p:sp>
        <p:nvSpPr>
          <p:cNvPr id="6" name="Shape 4"/>
          <p:cNvSpPr/>
          <p:nvPr/>
        </p:nvSpPr>
        <p:spPr>
          <a:xfrm>
            <a:off x="566928" y="1463040"/>
            <a:ext cx="3602736" cy="1572768"/>
          </a:xfrm>
          <a:prstGeom prst="roundRect">
            <a:avLst>
              <a:gd name="adj" fmla="val 5814"/>
            </a:avLst>
          </a:prstGeom>
          <a:solidFill>
            <a:srgbClr val="F3F6F9"/>
          </a:solidFill>
          <a:ln w="12700">
            <a:solidFill>
              <a:srgbClr val="DDE4EC"/>
            </a:solidFill>
            <a:prstDash val="solid"/>
          </a:ln>
        </p:spPr>
      </p:sp>
      <p:sp>
        <p:nvSpPr>
          <p:cNvPr id="7" name="Shape 5"/>
          <p:cNvSpPr/>
          <p:nvPr/>
        </p:nvSpPr>
        <p:spPr>
          <a:xfrm>
            <a:off x="859536" y="1755648"/>
            <a:ext cx="384048" cy="384048"/>
          </a:xfrm>
          <a:prstGeom prst="ellipse">
            <a:avLst/>
          </a:prstGeom>
          <a:solidFill>
            <a:srgbClr val="F26B21"/>
          </a:solidFill>
          <a:ln w="12700">
            <a:solidFill>
              <a:srgbClr val="F26B21"/>
            </a:solidFill>
            <a:prstDash val="solid"/>
          </a:ln>
        </p:spPr>
      </p:sp>
      <p:sp>
        <p:nvSpPr>
          <p:cNvPr id="8" name="Text 6"/>
          <p:cNvSpPr/>
          <p:nvPr/>
        </p:nvSpPr>
        <p:spPr>
          <a:xfrm>
            <a:off x="859536" y="17556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1</a:t>
            </a:r>
            <a:endParaRPr lang="en-US" sz="1300" dirty="0"/>
          </a:p>
        </p:txBody>
      </p:sp>
      <p:sp>
        <p:nvSpPr>
          <p:cNvPr id="9" name="Text 7"/>
          <p:cNvSpPr/>
          <p:nvPr/>
        </p:nvSpPr>
        <p:spPr>
          <a:xfrm>
            <a:off x="1389888" y="1737360"/>
            <a:ext cx="2505456" cy="420624"/>
          </a:xfrm>
          <a:prstGeom prst="rect">
            <a:avLst/>
          </a:prstGeom>
          <a:noFill/>
          <a:ln/>
        </p:spPr>
        <p:txBody>
          <a:bodyPr wrap="square" lIns="0" tIns="0" rIns="0" bIns="0" rtlCol="0" anchor="ctr"/>
          <a:lstStyle/>
          <a:p>
            <a:pPr indent="0" marL="0">
              <a:buNone/>
            </a:pPr>
            <a:r>
              <a:rPr lang="en-US" sz="1500" b="1" dirty="0">
                <a:solidFill>
                  <a:srgbClr val="16283F"/>
                </a:solidFill>
                <a:latin typeface="Yu Gothic" pitchFamily="34" charset="0"/>
                <a:ea typeface="Yu Gothic" pitchFamily="34" charset="-122"/>
                <a:cs typeface="Yu Gothic" pitchFamily="34" charset="-120"/>
              </a:rPr>
              <a:t>メールアドレス</a:t>
            </a:r>
            <a:endParaRPr lang="en-US" sz="1500" dirty="0"/>
          </a:p>
        </p:txBody>
      </p:sp>
      <p:sp>
        <p:nvSpPr>
          <p:cNvPr id="10" name="Text 8"/>
          <p:cNvSpPr/>
          <p:nvPr/>
        </p:nvSpPr>
        <p:spPr>
          <a:xfrm>
            <a:off x="859536" y="2304288"/>
            <a:ext cx="3017520" cy="603504"/>
          </a:xfrm>
          <a:prstGeom prst="rect">
            <a:avLst/>
          </a:prstGeom>
          <a:noFill/>
          <a:ln/>
        </p:spPr>
        <p:txBody>
          <a:bodyPr wrap="square" lIns="0" tIns="0" rIns="0" bIns="0" rtlCol="0" anchor="t"/>
          <a:lstStyle/>
          <a:p>
            <a:pPr indent="0" marL="0">
              <a:lnSpc>
                <a:spcPct val="125000"/>
              </a:lnSpc>
              <a:buNone/>
            </a:pPr>
            <a:r>
              <a:rPr lang="en-US" sz="1150" dirty="0">
                <a:solidFill>
                  <a:srgbClr val="5E7085"/>
                </a:solidFill>
                <a:latin typeface="Yu Gothic" pitchFamily="34" charset="0"/>
                <a:ea typeface="Yu Gothic" pitchFamily="34" charset="-122"/>
                <a:cs typeface="Yu Gothic" pitchFamily="34" charset="-120"/>
              </a:rPr>
              <a:t>TablePOS と Stripe の両方で使います</a:t>
            </a:r>
            <a:endParaRPr lang="en-US" sz="1150" dirty="0"/>
          </a:p>
        </p:txBody>
      </p:sp>
      <p:sp>
        <p:nvSpPr>
          <p:cNvPr id="11" name="Shape 9"/>
          <p:cNvSpPr/>
          <p:nvPr/>
        </p:nvSpPr>
        <p:spPr>
          <a:xfrm>
            <a:off x="4425696" y="1463040"/>
            <a:ext cx="3602736" cy="1572768"/>
          </a:xfrm>
          <a:prstGeom prst="roundRect">
            <a:avLst>
              <a:gd name="adj" fmla="val 5814"/>
            </a:avLst>
          </a:prstGeom>
          <a:solidFill>
            <a:srgbClr val="F3F6F9"/>
          </a:solidFill>
          <a:ln w="12700">
            <a:solidFill>
              <a:srgbClr val="DDE4EC"/>
            </a:solidFill>
            <a:prstDash val="solid"/>
          </a:ln>
        </p:spPr>
      </p:sp>
      <p:sp>
        <p:nvSpPr>
          <p:cNvPr id="12" name="Shape 10"/>
          <p:cNvSpPr/>
          <p:nvPr/>
        </p:nvSpPr>
        <p:spPr>
          <a:xfrm>
            <a:off x="4718304" y="1755648"/>
            <a:ext cx="384048" cy="384048"/>
          </a:xfrm>
          <a:prstGeom prst="ellipse">
            <a:avLst/>
          </a:prstGeom>
          <a:solidFill>
            <a:srgbClr val="F26B21"/>
          </a:solidFill>
          <a:ln w="12700">
            <a:solidFill>
              <a:srgbClr val="F26B21"/>
            </a:solidFill>
            <a:prstDash val="solid"/>
          </a:ln>
        </p:spPr>
      </p:sp>
      <p:sp>
        <p:nvSpPr>
          <p:cNvPr id="13" name="Text 11"/>
          <p:cNvSpPr/>
          <p:nvPr/>
        </p:nvSpPr>
        <p:spPr>
          <a:xfrm>
            <a:off x="4718304" y="17556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2</a:t>
            </a:r>
            <a:endParaRPr lang="en-US" sz="1300" dirty="0"/>
          </a:p>
        </p:txBody>
      </p:sp>
      <p:sp>
        <p:nvSpPr>
          <p:cNvPr id="14" name="Text 12"/>
          <p:cNvSpPr/>
          <p:nvPr/>
        </p:nvSpPr>
        <p:spPr>
          <a:xfrm>
            <a:off x="5248656" y="1737360"/>
            <a:ext cx="2505456" cy="420624"/>
          </a:xfrm>
          <a:prstGeom prst="rect">
            <a:avLst/>
          </a:prstGeom>
          <a:noFill/>
          <a:ln/>
        </p:spPr>
        <p:txBody>
          <a:bodyPr wrap="square" lIns="0" tIns="0" rIns="0" bIns="0" rtlCol="0" anchor="ctr"/>
          <a:lstStyle/>
          <a:p>
            <a:pPr indent="0" marL="0">
              <a:buNone/>
            </a:pPr>
            <a:r>
              <a:rPr lang="en-US" sz="1500" b="1" dirty="0">
                <a:solidFill>
                  <a:srgbClr val="16283F"/>
                </a:solidFill>
                <a:latin typeface="Yu Gothic" pitchFamily="34" charset="0"/>
                <a:ea typeface="Yu Gothic" pitchFamily="34" charset="-122"/>
                <a:cs typeface="Yu Gothic" pitchFamily="34" charset="-120"/>
              </a:rPr>
              <a:t>スマートフォン</a:t>
            </a:r>
            <a:endParaRPr lang="en-US" sz="1500" dirty="0"/>
          </a:p>
        </p:txBody>
      </p:sp>
      <p:sp>
        <p:nvSpPr>
          <p:cNvPr id="15" name="Text 13"/>
          <p:cNvSpPr/>
          <p:nvPr/>
        </p:nvSpPr>
        <p:spPr>
          <a:xfrm>
            <a:off x="4718304" y="2304288"/>
            <a:ext cx="3017520" cy="603504"/>
          </a:xfrm>
          <a:prstGeom prst="rect">
            <a:avLst/>
          </a:prstGeom>
          <a:noFill/>
          <a:ln/>
        </p:spPr>
        <p:txBody>
          <a:bodyPr wrap="square" lIns="0" tIns="0" rIns="0" bIns="0" rtlCol="0" anchor="t"/>
          <a:lstStyle/>
          <a:p>
            <a:pPr indent="0" marL="0">
              <a:lnSpc>
                <a:spcPct val="125000"/>
              </a:lnSpc>
              <a:buNone/>
            </a:pPr>
            <a:r>
              <a:rPr lang="en-US" sz="1150" dirty="0">
                <a:solidFill>
                  <a:srgbClr val="5E7085"/>
                </a:solidFill>
                <a:latin typeface="Yu Gothic" pitchFamily="34" charset="0"/>
                <a:ea typeface="Yu Gothic" pitchFamily="34" charset="-122"/>
                <a:cs typeface="Yu Gothic" pitchFamily="34" charset="-120"/>
              </a:rPr>
              <a:t>2段階認証と、身分証の撮影に使います</a:t>
            </a:r>
            <a:endParaRPr lang="en-US" sz="1150" dirty="0"/>
          </a:p>
        </p:txBody>
      </p:sp>
      <p:sp>
        <p:nvSpPr>
          <p:cNvPr id="16" name="Shape 14"/>
          <p:cNvSpPr/>
          <p:nvPr/>
        </p:nvSpPr>
        <p:spPr>
          <a:xfrm>
            <a:off x="8284464" y="1463040"/>
            <a:ext cx="3602736" cy="1572768"/>
          </a:xfrm>
          <a:prstGeom prst="roundRect">
            <a:avLst>
              <a:gd name="adj" fmla="val 5814"/>
            </a:avLst>
          </a:prstGeom>
          <a:solidFill>
            <a:srgbClr val="F3F6F9"/>
          </a:solidFill>
          <a:ln w="12700">
            <a:solidFill>
              <a:srgbClr val="DDE4EC"/>
            </a:solidFill>
            <a:prstDash val="solid"/>
          </a:ln>
        </p:spPr>
      </p:sp>
      <p:sp>
        <p:nvSpPr>
          <p:cNvPr id="17" name="Shape 15"/>
          <p:cNvSpPr/>
          <p:nvPr/>
        </p:nvSpPr>
        <p:spPr>
          <a:xfrm>
            <a:off x="8577072" y="1755648"/>
            <a:ext cx="384048" cy="384048"/>
          </a:xfrm>
          <a:prstGeom prst="ellipse">
            <a:avLst/>
          </a:prstGeom>
          <a:solidFill>
            <a:srgbClr val="F26B21"/>
          </a:solidFill>
          <a:ln w="12700">
            <a:solidFill>
              <a:srgbClr val="F26B21"/>
            </a:solidFill>
            <a:prstDash val="solid"/>
          </a:ln>
        </p:spPr>
      </p:sp>
      <p:sp>
        <p:nvSpPr>
          <p:cNvPr id="18" name="Text 16"/>
          <p:cNvSpPr/>
          <p:nvPr/>
        </p:nvSpPr>
        <p:spPr>
          <a:xfrm>
            <a:off x="8577072" y="17556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3</a:t>
            </a:r>
            <a:endParaRPr lang="en-US" sz="1300" dirty="0"/>
          </a:p>
        </p:txBody>
      </p:sp>
      <p:sp>
        <p:nvSpPr>
          <p:cNvPr id="19" name="Text 17"/>
          <p:cNvSpPr/>
          <p:nvPr/>
        </p:nvSpPr>
        <p:spPr>
          <a:xfrm>
            <a:off x="9107424" y="1737360"/>
            <a:ext cx="2505456" cy="420624"/>
          </a:xfrm>
          <a:prstGeom prst="rect">
            <a:avLst/>
          </a:prstGeom>
          <a:noFill/>
          <a:ln/>
        </p:spPr>
        <p:txBody>
          <a:bodyPr wrap="square" lIns="0" tIns="0" rIns="0" bIns="0" rtlCol="0" anchor="ctr"/>
          <a:lstStyle/>
          <a:p>
            <a:pPr indent="0" marL="0">
              <a:buNone/>
            </a:pPr>
            <a:r>
              <a:rPr lang="en-US" sz="1500" b="1" dirty="0">
                <a:solidFill>
                  <a:srgbClr val="16283F"/>
                </a:solidFill>
                <a:latin typeface="Yu Gothic" pitchFamily="34" charset="0"/>
                <a:ea typeface="Yu Gothic" pitchFamily="34" charset="-122"/>
                <a:cs typeface="Yu Gothic" pitchFamily="34" charset="-120"/>
              </a:rPr>
              <a:t>法人番号（13桁）</a:t>
            </a:r>
            <a:endParaRPr lang="en-US" sz="1500" dirty="0"/>
          </a:p>
        </p:txBody>
      </p:sp>
      <p:sp>
        <p:nvSpPr>
          <p:cNvPr id="20" name="Text 18"/>
          <p:cNvSpPr/>
          <p:nvPr/>
        </p:nvSpPr>
        <p:spPr>
          <a:xfrm>
            <a:off x="8577072" y="2304288"/>
            <a:ext cx="3017520" cy="603504"/>
          </a:xfrm>
          <a:prstGeom prst="rect">
            <a:avLst/>
          </a:prstGeom>
          <a:noFill/>
          <a:ln/>
        </p:spPr>
        <p:txBody>
          <a:bodyPr wrap="square" lIns="0" tIns="0" rIns="0" bIns="0" rtlCol="0" anchor="t"/>
          <a:lstStyle/>
          <a:p>
            <a:pPr indent="0" marL="0">
              <a:lnSpc>
                <a:spcPct val="125000"/>
              </a:lnSpc>
              <a:buNone/>
            </a:pPr>
            <a:r>
              <a:rPr lang="en-US" sz="1150" dirty="0">
                <a:solidFill>
                  <a:srgbClr val="5E7085"/>
                </a:solidFill>
                <a:latin typeface="Yu Gothic" pitchFamily="34" charset="0"/>
                <a:ea typeface="Yu Gothic" pitchFamily="34" charset="-122"/>
                <a:cs typeface="Yu Gothic" pitchFamily="34" charset="-120"/>
              </a:rPr>
              <a:t>登記上の法人名・住所もあわせて</a:t>
            </a:r>
            <a:endParaRPr lang="en-US" sz="1150" dirty="0"/>
          </a:p>
        </p:txBody>
      </p:sp>
      <p:sp>
        <p:nvSpPr>
          <p:cNvPr id="21" name="Shape 19"/>
          <p:cNvSpPr/>
          <p:nvPr/>
        </p:nvSpPr>
        <p:spPr>
          <a:xfrm>
            <a:off x="566928" y="3291840"/>
            <a:ext cx="3602736" cy="1572768"/>
          </a:xfrm>
          <a:prstGeom prst="roundRect">
            <a:avLst>
              <a:gd name="adj" fmla="val 5814"/>
            </a:avLst>
          </a:prstGeom>
          <a:solidFill>
            <a:srgbClr val="F3F6F9"/>
          </a:solidFill>
          <a:ln w="12700">
            <a:solidFill>
              <a:srgbClr val="DDE4EC"/>
            </a:solidFill>
            <a:prstDash val="solid"/>
          </a:ln>
        </p:spPr>
      </p:sp>
      <p:sp>
        <p:nvSpPr>
          <p:cNvPr id="22" name="Shape 20"/>
          <p:cNvSpPr/>
          <p:nvPr/>
        </p:nvSpPr>
        <p:spPr>
          <a:xfrm>
            <a:off x="859536" y="3584448"/>
            <a:ext cx="384048" cy="384048"/>
          </a:xfrm>
          <a:prstGeom prst="ellipse">
            <a:avLst/>
          </a:prstGeom>
          <a:solidFill>
            <a:srgbClr val="F26B21"/>
          </a:solidFill>
          <a:ln w="12700">
            <a:solidFill>
              <a:srgbClr val="F26B21"/>
            </a:solidFill>
            <a:prstDash val="solid"/>
          </a:ln>
        </p:spPr>
      </p:sp>
      <p:sp>
        <p:nvSpPr>
          <p:cNvPr id="23" name="Text 21"/>
          <p:cNvSpPr/>
          <p:nvPr/>
        </p:nvSpPr>
        <p:spPr>
          <a:xfrm>
            <a:off x="859536" y="35844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4</a:t>
            </a:r>
            <a:endParaRPr lang="en-US" sz="1300" dirty="0"/>
          </a:p>
        </p:txBody>
      </p:sp>
      <p:sp>
        <p:nvSpPr>
          <p:cNvPr id="24" name="Text 22"/>
          <p:cNvSpPr/>
          <p:nvPr/>
        </p:nvSpPr>
        <p:spPr>
          <a:xfrm>
            <a:off x="1389888" y="3566160"/>
            <a:ext cx="2505456" cy="420624"/>
          </a:xfrm>
          <a:prstGeom prst="rect">
            <a:avLst/>
          </a:prstGeom>
          <a:noFill/>
          <a:ln/>
        </p:spPr>
        <p:txBody>
          <a:bodyPr wrap="square" lIns="0" tIns="0" rIns="0" bIns="0" rtlCol="0" anchor="ctr"/>
          <a:lstStyle/>
          <a:p>
            <a:pPr indent="0" marL="0">
              <a:buNone/>
            </a:pPr>
            <a:r>
              <a:rPr lang="en-US" sz="1500" b="1" dirty="0">
                <a:solidFill>
                  <a:srgbClr val="16283F"/>
                </a:solidFill>
                <a:latin typeface="Yu Gothic" pitchFamily="34" charset="0"/>
                <a:ea typeface="Yu Gothic" pitchFamily="34" charset="-122"/>
                <a:cs typeface="Yu Gothic" pitchFamily="34" charset="-120"/>
              </a:rPr>
              <a:t>代表者・担当者の情報</a:t>
            </a:r>
            <a:endParaRPr lang="en-US" sz="1500" dirty="0"/>
          </a:p>
        </p:txBody>
      </p:sp>
      <p:sp>
        <p:nvSpPr>
          <p:cNvPr id="25" name="Text 23"/>
          <p:cNvSpPr/>
          <p:nvPr/>
        </p:nvSpPr>
        <p:spPr>
          <a:xfrm>
            <a:off x="859536" y="4133088"/>
            <a:ext cx="3017520" cy="603504"/>
          </a:xfrm>
          <a:prstGeom prst="rect">
            <a:avLst/>
          </a:prstGeom>
          <a:noFill/>
          <a:ln/>
        </p:spPr>
        <p:txBody>
          <a:bodyPr wrap="square" lIns="0" tIns="0" rIns="0" bIns="0" rtlCol="0" anchor="t"/>
          <a:lstStyle/>
          <a:p>
            <a:pPr indent="0" marL="0">
              <a:lnSpc>
                <a:spcPct val="125000"/>
              </a:lnSpc>
              <a:buNone/>
            </a:pPr>
            <a:r>
              <a:rPr lang="en-US" sz="1150" dirty="0">
                <a:solidFill>
                  <a:srgbClr val="5E7085"/>
                </a:solidFill>
                <a:latin typeface="Yu Gothic" pitchFamily="34" charset="0"/>
                <a:ea typeface="Yu Gothic" pitchFamily="34" charset="-122"/>
                <a:cs typeface="Yu Gothic" pitchFamily="34" charset="-120"/>
              </a:rPr>
              <a:t>氏名・生年月日・自宅住所・携帯番号</a:t>
            </a:r>
            <a:endParaRPr lang="en-US" sz="1150" dirty="0"/>
          </a:p>
        </p:txBody>
      </p:sp>
      <p:sp>
        <p:nvSpPr>
          <p:cNvPr id="26" name="Shape 24"/>
          <p:cNvSpPr/>
          <p:nvPr/>
        </p:nvSpPr>
        <p:spPr>
          <a:xfrm>
            <a:off x="4425696" y="3291840"/>
            <a:ext cx="3602736" cy="1572768"/>
          </a:xfrm>
          <a:prstGeom prst="roundRect">
            <a:avLst>
              <a:gd name="adj" fmla="val 5814"/>
            </a:avLst>
          </a:prstGeom>
          <a:solidFill>
            <a:srgbClr val="F3F6F9"/>
          </a:solidFill>
          <a:ln w="12700">
            <a:solidFill>
              <a:srgbClr val="DDE4EC"/>
            </a:solidFill>
            <a:prstDash val="solid"/>
          </a:ln>
        </p:spPr>
      </p:sp>
      <p:sp>
        <p:nvSpPr>
          <p:cNvPr id="27" name="Shape 25"/>
          <p:cNvSpPr/>
          <p:nvPr/>
        </p:nvSpPr>
        <p:spPr>
          <a:xfrm>
            <a:off x="4718304" y="3584448"/>
            <a:ext cx="384048" cy="384048"/>
          </a:xfrm>
          <a:prstGeom prst="ellipse">
            <a:avLst/>
          </a:prstGeom>
          <a:solidFill>
            <a:srgbClr val="F26B21"/>
          </a:solidFill>
          <a:ln w="12700">
            <a:solidFill>
              <a:srgbClr val="F26B21"/>
            </a:solidFill>
            <a:prstDash val="solid"/>
          </a:ln>
        </p:spPr>
      </p:sp>
      <p:sp>
        <p:nvSpPr>
          <p:cNvPr id="28" name="Text 26"/>
          <p:cNvSpPr/>
          <p:nvPr/>
        </p:nvSpPr>
        <p:spPr>
          <a:xfrm>
            <a:off x="4718304" y="35844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5</a:t>
            </a:r>
            <a:endParaRPr lang="en-US" sz="1300" dirty="0"/>
          </a:p>
        </p:txBody>
      </p:sp>
      <p:sp>
        <p:nvSpPr>
          <p:cNvPr id="29" name="Text 27"/>
          <p:cNvSpPr/>
          <p:nvPr/>
        </p:nvSpPr>
        <p:spPr>
          <a:xfrm>
            <a:off x="5248656" y="3566160"/>
            <a:ext cx="2505456" cy="420624"/>
          </a:xfrm>
          <a:prstGeom prst="rect">
            <a:avLst/>
          </a:prstGeom>
          <a:noFill/>
          <a:ln/>
        </p:spPr>
        <p:txBody>
          <a:bodyPr wrap="square" lIns="0" tIns="0" rIns="0" bIns="0" rtlCol="0" anchor="ctr"/>
          <a:lstStyle/>
          <a:p>
            <a:pPr indent="0" marL="0">
              <a:buNone/>
            </a:pPr>
            <a:r>
              <a:rPr lang="en-US" sz="1500" b="1" dirty="0">
                <a:solidFill>
                  <a:srgbClr val="16283F"/>
                </a:solidFill>
                <a:latin typeface="Yu Gothic" pitchFamily="34" charset="0"/>
                <a:ea typeface="Yu Gothic" pitchFamily="34" charset="-122"/>
                <a:cs typeface="Yu Gothic" pitchFamily="34" charset="-120"/>
              </a:rPr>
              <a:t>顔写真付きの身分証</a:t>
            </a:r>
            <a:endParaRPr lang="en-US" sz="1500" dirty="0"/>
          </a:p>
        </p:txBody>
      </p:sp>
      <p:sp>
        <p:nvSpPr>
          <p:cNvPr id="30" name="Text 28"/>
          <p:cNvSpPr/>
          <p:nvPr/>
        </p:nvSpPr>
        <p:spPr>
          <a:xfrm>
            <a:off x="4718304" y="4133088"/>
            <a:ext cx="3017520" cy="603504"/>
          </a:xfrm>
          <a:prstGeom prst="rect">
            <a:avLst/>
          </a:prstGeom>
          <a:noFill/>
          <a:ln/>
        </p:spPr>
        <p:txBody>
          <a:bodyPr wrap="square" lIns="0" tIns="0" rIns="0" bIns="0" rtlCol="0" anchor="t"/>
          <a:lstStyle/>
          <a:p>
            <a:pPr indent="0" marL="0">
              <a:lnSpc>
                <a:spcPct val="125000"/>
              </a:lnSpc>
              <a:buNone/>
            </a:pPr>
            <a:r>
              <a:rPr lang="en-US" sz="1150" dirty="0">
                <a:solidFill>
                  <a:srgbClr val="5E7085"/>
                </a:solidFill>
                <a:latin typeface="Yu Gothic" pitchFamily="34" charset="0"/>
                <a:ea typeface="Yu Gothic" pitchFamily="34" charset="-122"/>
                <a:cs typeface="Yu Gothic" pitchFamily="34" charset="-120"/>
              </a:rPr>
              <a:t>免許証・パスポート・マイナンバーカード</a:t>
            </a:r>
            <a:endParaRPr lang="en-US" sz="1150" dirty="0"/>
          </a:p>
        </p:txBody>
      </p:sp>
      <p:sp>
        <p:nvSpPr>
          <p:cNvPr id="31" name="Shape 29"/>
          <p:cNvSpPr/>
          <p:nvPr/>
        </p:nvSpPr>
        <p:spPr>
          <a:xfrm>
            <a:off x="8284464" y="3291840"/>
            <a:ext cx="3602736" cy="1572768"/>
          </a:xfrm>
          <a:prstGeom prst="roundRect">
            <a:avLst>
              <a:gd name="adj" fmla="val 5814"/>
            </a:avLst>
          </a:prstGeom>
          <a:solidFill>
            <a:srgbClr val="F3F6F9"/>
          </a:solidFill>
          <a:ln w="12700">
            <a:solidFill>
              <a:srgbClr val="DDE4EC"/>
            </a:solidFill>
            <a:prstDash val="solid"/>
          </a:ln>
        </p:spPr>
      </p:sp>
      <p:sp>
        <p:nvSpPr>
          <p:cNvPr id="32" name="Shape 30"/>
          <p:cNvSpPr/>
          <p:nvPr/>
        </p:nvSpPr>
        <p:spPr>
          <a:xfrm>
            <a:off x="8577072" y="3584448"/>
            <a:ext cx="384048" cy="384048"/>
          </a:xfrm>
          <a:prstGeom prst="ellipse">
            <a:avLst/>
          </a:prstGeom>
          <a:solidFill>
            <a:srgbClr val="F26B21"/>
          </a:solidFill>
          <a:ln w="12700">
            <a:solidFill>
              <a:srgbClr val="F26B21"/>
            </a:solidFill>
            <a:prstDash val="solid"/>
          </a:ln>
        </p:spPr>
      </p:sp>
      <p:sp>
        <p:nvSpPr>
          <p:cNvPr id="33" name="Text 31"/>
          <p:cNvSpPr/>
          <p:nvPr/>
        </p:nvSpPr>
        <p:spPr>
          <a:xfrm>
            <a:off x="8577072" y="3584448"/>
            <a:ext cx="384048" cy="384048"/>
          </a:xfrm>
          <a:prstGeom prst="rect">
            <a:avLst/>
          </a:prstGeom>
          <a:noFill/>
          <a:ln/>
        </p:spPr>
        <p:txBody>
          <a:bodyPr wrap="square" lIns="0" tIns="0" rIns="0" bIns="0" rtlCol="0" anchor="ctr"/>
          <a:lstStyle/>
          <a:p>
            <a:pPr algn="ctr" indent="0" marL="0">
              <a:buNone/>
            </a:pPr>
            <a:r>
              <a:rPr lang="en-US" sz="1300" b="1" dirty="0">
                <a:solidFill>
                  <a:srgbClr val="FFFFFF"/>
                </a:solidFill>
                <a:latin typeface="Yu Gothic" pitchFamily="34" charset="0"/>
                <a:ea typeface="Yu Gothic" pitchFamily="34" charset="-122"/>
                <a:cs typeface="Yu Gothic" pitchFamily="34" charset="-120"/>
              </a:rPr>
              <a:t>6</a:t>
            </a:r>
            <a:endParaRPr lang="en-US" sz="1300" dirty="0"/>
          </a:p>
        </p:txBody>
      </p:sp>
      <p:sp>
        <p:nvSpPr>
          <p:cNvPr id="34" name="Text 32"/>
          <p:cNvSpPr/>
          <p:nvPr/>
        </p:nvSpPr>
        <p:spPr>
          <a:xfrm>
            <a:off x="9107424" y="3566160"/>
            <a:ext cx="2505456" cy="420624"/>
          </a:xfrm>
          <a:prstGeom prst="rect">
            <a:avLst/>
          </a:prstGeom>
          <a:noFill/>
          <a:ln/>
        </p:spPr>
        <p:txBody>
          <a:bodyPr wrap="square" lIns="0" tIns="0" rIns="0" bIns="0" rtlCol="0" anchor="ctr"/>
          <a:lstStyle/>
          <a:p>
            <a:pPr indent="0" marL="0">
              <a:buNone/>
            </a:pPr>
            <a:r>
              <a:rPr lang="en-US" sz="1500" b="1" dirty="0">
                <a:solidFill>
                  <a:srgbClr val="16283F"/>
                </a:solidFill>
                <a:latin typeface="Yu Gothic" pitchFamily="34" charset="0"/>
                <a:ea typeface="Yu Gothic" pitchFamily="34" charset="-122"/>
                <a:cs typeface="Yu Gothic" pitchFamily="34" charset="-120"/>
              </a:rPr>
              <a:t>入金用の銀行口座</a:t>
            </a:r>
            <a:endParaRPr lang="en-US" sz="1500" dirty="0"/>
          </a:p>
        </p:txBody>
      </p:sp>
      <p:sp>
        <p:nvSpPr>
          <p:cNvPr id="35" name="Text 33"/>
          <p:cNvSpPr/>
          <p:nvPr/>
        </p:nvSpPr>
        <p:spPr>
          <a:xfrm>
            <a:off x="8577072" y="4133088"/>
            <a:ext cx="3017520" cy="603504"/>
          </a:xfrm>
          <a:prstGeom prst="rect">
            <a:avLst/>
          </a:prstGeom>
          <a:noFill/>
          <a:ln/>
        </p:spPr>
        <p:txBody>
          <a:bodyPr wrap="square" lIns="0" tIns="0" rIns="0" bIns="0" rtlCol="0" anchor="t"/>
          <a:lstStyle/>
          <a:p>
            <a:pPr indent="0" marL="0">
              <a:lnSpc>
                <a:spcPct val="125000"/>
              </a:lnSpc>
              <a:buNone/>
            </a:pPr>
            <a:r>
              <a:rPr lang="en-US" sz="1150" dirty="0">
                <a:solidFill>
                  <a:srgbClr val="5E7085"/>
                </a:solidFill>
                <a:latin typeface="Yu Gothic" pitchFamily="34" charset="0"/>
                <a:ea typeface="Yu Gothic" pitchFamily="34" charset="-122"/>
                <a:cs typeface="Yu Gothic" pitchFamily="34" charset="-120"/>
              </a:rPr>
              <a:t>銀行・支店・口座番号・名義（カナ）</a:t>
            </a:r>
            <a:endParaRPr lang="en-US" sz="1150" dirty="0"/>
          </a:p>
        </p:txBody>
      </p:sp>
      <p:sp>
        <p:nvSpPr>
          <p:cNvPr id="36" name="Shape 34"/>
          <p:cNvSpPr/>
          <p:nvPr/>
        </p:nvSpPr>
        <p:spPr>
          <a:xfrm>
            <a:off x="566928" y="5696712"/>
            <a:ext cx="11057839" cy="658368"/>
          </a:xfrm>
          <a:prstGeom prst="roundRect">
            <a:avLst>
              <a:gd name="adj" fmla="val 11111"/>
            </a:avLst>
          </a:prstGeom>
          <a:solidFill>
            <a:srgbClr val="FFF4E0"/>
          </a:solidFill>
          <a:ln w="12700">
            <a:solidFill>
              <a:srgbClr val="FFF4E0"/>
            </a:solidFill>
            <a:prstDash val="solid"/>
          </a:ln>
        </p:spPr>
      </p:sp>
      <p:sp>
        <p:nvSpPr>
          <p:cNvPr id="37" name="Text 35"/>
          <p:cNvSpPr/>
          <p:nvPr/>
        </p:nvSpPr>
        <p:spPr>
          <a:xfrm>
            <a:off x="694944" y="5696712"/>
            <a:ext cx="292608" cy="658368"/>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38" name="Text 36"/>
          <p:cNvSpPr/>
          <p:nvPr/>
        </p:nvSpPr>
        <p:spPr>
          <a:xfrm>
            <a:off x="1042416" y="5769864"/>
            <a:ext cx="10399471" cy="512064"/>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口座名義（カナ）は、登録する法人名または個人名と一致している必要があります。屋号だけの口座は登録できない場合があるのでご注意ください。</a:t>
            </a:r>
            <a:endParaRPr lang="en-US" sz="11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全体の流れ</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4つのパートに分かれています。途中で中断しても、あとから続きから再開できます。</a:t>
            </a:r>
            <a:endParaRPr lang="en-US" sz="1300" dirty="0"/>
          </a:p>
        </p:txBody>
      </p:sp>
      <p:sp>
        <p:nvSpPr>
          <p:cNvPr id="6" name="Shape 4"/>
          <p:cNvSpPr/>
          <p:nvPr/>
        </p:nvSpPr>
        <p:spPr>
          <a:xfrm>
            <a:off x="566928" y="1554480"/>
            <a:ext cx="2670048" cy="3611880"/>
          </a:xfrm>
          <a:prstGeom prst="roundRect">
            <a:avLst>
              <a:gd name="adj" fmla="val 3425"/>
            </a:avLst>
          </a:prstGeom>
          <a:solidFill>
            <a:srgbClr val="F3F6F9"/>
          </a:solidFill>
          <a:ln w="12700">
            <a:solidFill>
              <a:srgbClr val="DDE4EC"/>
            </a:solidFill>
            <a:prstDash val="solid"/>
          </a:ln>
        </p:spPr>
      </p:sp>
      <p:sp>
        <p:nvSpPr>
          <p:cNvPr id="7" name="Text 5"/>
          <p:cNvSpPr/>
          <p:nvPr/>
        </p:nvSpPr>
        <p:spPr>
          <a:xfrm>
            <a:off x="859536" y="1883664"/>
            <a:ext cx="2084832" cy="329184"/>
          </a:xfrm>
          <a:prstGeom prst="rect">
            <a:avLst/>
          </a:prstGeom>
          <a:noFill/>
          <a:ln/>
        </p:spPr>
        <p:txBody>
          <a:bodyPr wrap="square" lIns="0" tIns="0" rIns="0" bIns="0" rtlCol="0" anchor="ctr"/>
          <a:lstStyle/>
          <a:p>
            <a:pPr indent="0" marL="0">
              <a:buNone/>
            </a:pPr>
            <a:r>
              <a:rPr lang="en-US" sz="1300" b="1" spc="200" kern="0" dirty="0">
                <a:solidFill>
                  <a:srgbClr val="F26B21"/>
                </a:solidFill>
                <a:latin typeface="Yu Gothic" pitchFamily="34" charset="0"/>
                <a:ea typeface="Yu Gothic" pitchFamily="34" charset="-122"/>
                <a:cs typeface="Yu Gothic" pitchFamily="34" charset="-120"/>
              </a:rPr>
              <a:t>第1部</a:t>
            </a:r>
            <a:endParaRPr lang="en-US" sz="1300" dirty="0"/>
          </a:p>
        </p:txBody>
      </p:sp>
      <p:sp>
        <p:nvSpPr>
          <p:cNvPr id="8" name="Text 6"/>
          <p:cNvSpPr/>
          <p:nvPr/>
        </p:nvSpPr>
        <p:spPr>
          <a:xfrm>
            <a:off x="859536" y="2423160"/>
            <a:ext cx="2084832" cy="1280160"/>
          </a:xfrm>
          <a:prstGeom prst="rect">
            <a:avLst/>
          </a:prstGeom>
          <a:noFill/>
          <a:ln/>
        </p:spPr>
        <p:txBody>
          <a:bodyPr wrap="square" lIns="0" tIns="0" rIns="0" bIns="0" rtlCol="0" anchor="ctr"/>
          <a:lstStyle/>
          <a:p>
            <a:pPr indent="0" marL="0">
              <a:lnSpc>
                <a:spcPct val="120000"/>
              </a:lnSpc>
              <a:buNone/>
            </a:pPr>
            <a:r>
              <a:rPr lang="en-US" sz="1900" b="1" dirty="0">
                <a:solidFill>
                  <a:srgbClr val="16283F"/>
                </a:solidFill>
                <a:latin typeface="Yu Gothic" pitchFamily="34" charset="0"/>
                <a:ea typeface="Yu Gothic" pitchFamily="34" charset="-122"/>
                <a:cs typeface="Yu Gothic" pitchFamily="34" charset="-120"/>
              </a:rPr>
              <a:t>TablePOS</a:t>
            </a:r>
            <a:endParaRPr lang="en-US" sz="1900" dirty="0"/>
          </a:p>
          <a:p>
            <a:pPr indent="0" marL="0">
              <a:lnSpc>
                <a:spcPct val="120000"/>
              </a:lnSpc>
              <a:buNone/>
            </a:pPr>
            <a:r>
              <a:rPr lang="en-US" sz="1900" b="1" dirty="0">
                <a:solidFill>
                  <a:srgbClr val="16283F"/>
                </a:solidFill>
                <a:latin typeface="Yu Gothic" pitchFamily="34" charset="0"/>
                <a:ea typeface="Yu Gothic" pitchFamily="34" charset="-122"/>
                <a:cs typeface="Yu Gothic" pitchFamily="34" charset="-120"/>
              </a:rPr>
              <a:t>アカウント開設</a:t>
            </a:r>
            <a:endParaRPr lang="en-US" sz="1900" dirty="0"/>
          </a:p>
        </p:txBody>
      </p:sp>
      <p:sp>
        <p:nvSpPr>
          <p:cNvPr id="9" name="Text 7"/>
          <p:cNvSpPr/>
          <p:nvPr/>
        </p:nvSpPr>
        <p:spPr>
          <a:xfrm>
            <a:off x="859536" y="3931920"/>
            <a:ext cx="2084832" cy="310896"/>
          </a:xfrm>
          <a:prstGeom prst="rect">
            <a:avLst/>
          </a:prstGeom>
          <a:noFill/>
          <a:ln/>
        </p:spPr>
        <p:txBody>
          <a:bodyPr wrap="square" lIns="0" tIns="0" rIns="0" bIns="0" rtlCol="0" anchor="ctr"/>
          <a:lstStyle/>
          <a:p>
            <a:pPr indent="0" marL="0">
              <a:buNone/>
            </a:pPr>
            <a:r>
              <a:rPr lang="en-US" sz="1300" b="1" dirty="0">
                <a:solidFill>
                  <a:srgbClr val="16283F"/>
                </a:solidFill>
                <a:latin typeface="Yu Gothic" pitchFamily="34" charset="0"/>
                <a:ea typeface="Yu Gothic" pitchFamily="34" charset="-122"/>
                <a:cs typeface="Yu Gothic" pitchFamily="34" charset="-120"/>
              </a:rPr>
              <a:t>STEP 1〜5</a:t>
            </a:r>
            <a:endParaRPr lang="en-US" sz="1300" dirty="0"/>
          </a:p>
        </p:txBody>
      </p:sp>
      <p:sp>
        <p:nvSpPr>
          <p:cNvPr id="10" name="Text 8"/>
          <p:cNvSpPr/>
          <p:nvPr/>
        </p:nvSpPr>
        <p:spPr>
          <a:xfrm>
            <a:off x="859536" y="4343400"/>
            <a:ext cx="2084832" cy="310896"/>
          </a:xfrm>
          <a:prstGeom prst="rect">
            <a:avLst/>
          </a:prstGeom>
          <a:noFill/>
          <a:ln/>
        </p:spPr>
        <p:txBody>
          <a:bodyPr wrap="square" lIns="0" tIns="0" rIns="0" bIns="0" rtlCol="0" anchor="ctr"/>
          <a:lstStyle/>
          <a:p>
            <a:pPr indent="0" marL="0">
              <a:buNone/>
            </a:pPr>
            <a:r>
              <a:rPr lang="en-US" sz="1200" dirty="0">
                <a:solidFill>
                  <a:srgbClr val="5E7085"/>
                </a:solidFill>
                <a:latin typeface="Yu Gothic" pitchFamily="34" charset="0"/>
                <a:ea typeface="Yu Gothic" pitchFamily="34" charset="-122"/>
                <a:cs typeface="Yu Gothic" pitchFamily="34" charset="-120"/>
              </a:rPr>
              <a:t>約5分</a:t>
            </a:r>
            <a:endParaRPr lang="en-US" sz="1200" dirty="0"/>
          </a:p>
        </p:txBody>
      </p:sp>
      <p:sp>
        <p:nvSpPr>
          <p:cNvPr id="11" name="Text 9"/>
          <p:cNvSpPr/>
          <p:nvPr/>
        </p:nvSpPr>
        <p:spPr>
          <a:xfrm>
            <a:off x="3218688" y="3154680"/>
            <a:ext cx="292608" cy="365760"/>
          </a:xfrm>
          <a:prstGeom prst="rect">
            <a:avLst/>
          </a:prstGeom>
          <a:noFill/>
          <a:ln/>
        </p:spPr>
        <p:txBody>
          <a:bodyPr wrap="square" lIns="0" tIns="0" rIns="0" bIns="0" rtlCol="0" anchor="ctr"/>
          <a:lstStyle/>
          <a:p>
            <a:pPr algn="ctr" indent="0" marL="0">
              <a:buNone/>
            </a:pPr>
            <a:r>
              <a:rPr lang="en-US" sz="1300" dirty="0">
                <a:solidFill>
                  <a:srgbClr val="9FB0C2"/>
                </a:solidFill>
                <a:latin typeface="Yu Gothic" pitchFamily="34" charset="0"/>
                <a:ea typeface="Yu Gothic" pitchFamily="34" charset="-122"/>
                <a:cs typeface="Yu Gothic" pitchFamily="34" charset="-120"/>
              </a:rPr>
              <a:t>▶</a:t>
            </a:r>
            <a:endParaRPr lang="en-US" sz="1300" dirty="0"/>
          </a:p>
        </p:txBody>
      </p:sp>
      <p:sp>
        <p:nvSpPr>
          <p:cNvPr id="12" name="Shape 10"/>
          <p:cNvSpPr/>
          <p:nvPr/>
        </p:nvSpPr>
        <p:spPr>
          <a:xfrm>
            <a:off x="3493008" y="1554480"/>
            <a:ext cx="2670048" cy="3611880"/>
          </a:xfrm>
          <a:prstGeom prst="roundRect">
            <a:avLst>
              <a:gd name="adj" fmla="val 3425"/>
            </a:avLst>
          </a:prstGeom>
          <a:solidFill>
            <a:srgbClr val="F3F6F9"/>
          </a:solidFill>
          <a:ln w="12700">
            <a:solidFill>
              <a:srgbClr val="DDE4EC"/>
            </a:solidFill>
            <a:prstDash val="solid"/>
          </a:ln>
        </p:spPr>
      </p:sp>
      <p:sp>
        <p:nvSpPr>
          <p:cNvPr id="13" name="Text 11"/>
          <p:cNvSpPr/>
          <p:nvPr/>
        </p:nvSpPr>
        <p:spPr>
          <a:xfrm>
            <a:off x="3785616" y="1883664"/>
            <a:ext cx="2084832" cy="329184"/>
          </a:xfrm>
          <a:prstGeom prst="rect">
            <a:avLst/>
          </a:prstGeom>
          <a:noFill/>
          <a:ln/>
        </p:spPr>
        <p:txBody>
          <a:bodyPr wrap="square" lIns="0" tIns="0" rIns="0" bIns="0" rtlCol="0" anchor="ctr"/>
          <a:lstStyle/>
          <a:p>
            <a:pPr indent="0" marL="0">
              <a:buNone/>
            </a:pPr>
            <a:r>
              <a:rPr lang="en-US" sz="1300" b="1" spc="200" kern="0" dirty="0">
                <a:solidFill>
                  <a:srgbClr val="F26B21"/>
                </a:solidFill>
                <a:latin typeface="Yu Gothic" pitchFamily="34" charset="0"/>
                <a:ea typeface="Yu Gothic" pitchFamily="34" charset="-122"/>
                <a:cs typeface="Yu Gothic" pitchFamily="34" charset="-120"/>
              </a:rPr>
              <a:t>第2部</a:t>
            </a:r>
            <a:endParaRPr lang="en-US" sz="1300" dirty="0"/>
          </a:p>
        </p:txBody>
      </p:sp>
      <p:sp>
        <p:nvSpPr>
          <p:cNvPr id="14" name="Text 12"/>
          <p:cNvSpPr/>
          <p:nvPr/>
        </p:nvSpPr>
        <p:spPr>
          <a:xfrm>
            <a:off x="3785616" y="2423160"/>
            <a:ext cx="2084832" cy="1280160"/>
          </a:xfrm>
          <a:prstGeom prst="rect">
            <a:avLst/>
          </a:prstGeom>
          <a:noFill/>
          <a:ln/>
        </p:spPr>
        <p:txBody>
          <a:bodyPr wrap="square" lIns="0" tIns="0" rIns="0" bIns="0" rtlCol="0" anchor="ctr"/>
          <a:lstStyle/>
          <a:p>
            <a:pPr indent="0" marL="0">
              <a:lnSpc>
                <a:spcPct val="120000"/>
              </a:lnSpc>
              <a:buNone/>
            </a:pPr>
            <a:r>
              <a:rPr lang="en-US" sz="1900" b="1" dirty="0">
                <a:solidFill>
                  <a:srgbClr val="16283F"/>
                </a:solidFill>
                <a:latin typeface="Yu Gothic" pitchFamily="34" charset="0"/>
                <a:ea typeface="Yu Gothic" pitchFamily="34" charset="-122"/>
                <a:cs typeface="Yu Gothic" pitchFamily="34" charset="-120"/>
              </a:rPr>
              <a:t>Stripe</a:t>
            </a:r>
            <a:endParaRPr lang="en-US" sz="1900" dirty="0"/>
          </a:p>
          <a:p>
            <a:pPr indent="0" marL="0">
              <a:lnSpc>
                <a:spcPct val="120000"/>
              </a:lnSpc>
              <a:buNone/>
            </a:pPr>
            <a:r>
              <a:rPr lang="en-US" sz="1900" b="1" dirty="0">
                <a:solidFill>
                  <a:srgbClr val="16283F"/>
                </a:solidFill>
                <a:latin typeface="Yu Gothic" pitchFamily="34" charset="0"/>
                <a:ea typeface="Yu Gothic" pitchFamily="34" charset="-122"/>
                <a:cs typeface="Yu Gothic" pitchFamily="34" charset="-120"/>
              </a:rPr>
              <a:t>アカウント作成</a:t>
            </a:r>
            <a:endParaRPr lang="en-US" sz="1900" dirty="0"/>
          </a:p>
        </p:txBody>
      </p:sp>
      <p:sp>
        <p:nvSpPr>
          <p:cNvPr id="15" name="Text 13"/>
          <p:cNvSpPr/>
          <p:nvPr/>
        </p:nvSpPr>
        <p:spPr>
          <a:xfrm>
            <a:off x="3785616" y="3931920"/>
            <a:ext cx="2084832" cy="310896"/>
          </a:xfrm>
          <a:prstGeom prst="rect">
            <a:avLst/>
          </a:prstGeom>
          <a:noFill/>
          <a:ln/>
        </p:spPr>
        <p:txBody>
          <a:bodyPr wrap="square" lIns="0" tIns="0" rIns="0" bIns="0" rtlCol="0" anchor="ctr"/>
          <a:lstStyle/>
          <a:p>
            <a:pPr indent="0" marL="0">
              <a:buNone/>
            </a:pPr>
            <a:r>
              <a:rPr lang="en-US" sz="1300" b="1" dirty="0">
                <a:solidFill>
                  <a:srgbClr val="16283F"/>
                </a:solidFill>
                <a:latin typeface="Yu Gothic" pitchFamily="34" charset="0"/>
                <a:ea typeface="Yu Gothic" pitchFamily="34" charset="-122"/>
                <a:cs typeface="Yu Gothic" pitchFamily="34" charset="-120"/>
              </a:rPr>
              <a:t>STEP 6〜9</a:t>
            </a:r>
            <a:endParaRPr lang="en-US" sz="1300" dirty="0"/>
          </a:p>
        </p:txBody>
      </p:sp>
      <p:sp>
        <p:nvSpPr>
          <p:cNvPr id="16" name="Text 14"/>
          <p:cNvSpPr/>
          <p:nvPr/>
        </p:nvSpPr>
        <p:spPr>
          <a:xfrm>
            <a:off x="3785616" y="4343400"/>
            <a:ext cx="2084832" cy="310896"/>
          </a:xfrm>
          <a:prstGeom prst="rect">
            <a:avLst/>
          </a:prstGeom>
          <a:noFill/>
          <a:ln/>
        </p:spPr>
        <p:txBody>
          <a:bodyPr wrap="square" lIns="0" tIns="0" rIns="0" bIns="0" rtlCol="0" anchor="ctr"/>
          <a:lstStyle/>
          <a:p>
            <a:pPr indent="0" marL="0">
              <a:buNone/>
            </a:pPr>
            <a:r>
              <a:rPr lang="en-US" sz="1200" dirty="0">
                <a:solidFill>
                  <a:srgbClr val="5E7085"/>
                </a:solidFill>
                <a:latin typeface="Yu Gothic" pitchFamily="34" charset="0"/>
                <a:ea typeface="Yu Gothic" pitchFamily="34" charset="-122"/>
                <a:cs typeface="Yu Gothic" pitchFamily="34" charset="-120"/>
              </a:rPr>
              <a:t>約10分</a:t>
            </a:r>
            <a:endParaRPr lang="en-US" sz="1200" dirty="0"/>
          </a:p>
        </p:txBody>
      </p:sp>
      <p:sp>
        <p:nvSpPr>
          <p:cNvPr id="17" name="Text 15"/>
          <p:cNvSpPr/>
          <p:nvPr/>
        </p:nvSpPr>
        <p:spPr>
          <a:xfrm>
            <a:off x="6144768" y="3154680"/>
            <a:ext cx="292608" cy="365760"/>
          </a:xfrm>
          <a:prstGeom prst="rect">
            <a:avLst/>
          </a:prstGeom>
          <a:noFill/>
          <a:ln/>
        </p:spPr>
        <p:txBody>
          <a:bodyPr wrap="square" lIns="0" tIns="0" rIns="0" bIns="0" rtlCol="0" anchor="ctr"/>
          <a:lstStyle/>
          <a:p>
            <a:pPr algn="ctr" indent="0" marL="0">
              <a:buNone/>
            </a:pPr>
            <a:r>
              <a:rPr lang="en-US" sz="1300" dirty="0">
                <a:solidFill>
                  <a:srgbClr val="9FB0C2"/>
                </a:solidFill>
                <a:latin typeface="Yu Gothic" pitchFamily="34" charset="0"/>
                <a:ea typeface="Yu Gothic" pitchFamily="34" charset="-122"/>
                <a:cs typeface="Yu Gothic" pitchFamily="34" charset="-120"/>
              </a:rPr>
              <a:t>▶</a:t>
            </a:r>
            <a:endParaRPr lang="en-US" sz="1300" dirty="0"/>
          </a:p>
        </p:txBody>
      </p:sp>
      <p:sp>
        <p:nvSpPr>
          <p:cNvPr id="18" name="Shape 16"/>
          <p:cNvSpPr/>
          <p:nvPr/>
        </p:nvSpPr>
        <p:spPr>
          <a:xfrm>
            <a:off x="6419088" y="1554480"/>
            <a:ext cx="2670048" cy="3611880"/>
          </a:xfrm>
          <a:prstGeom prst="roundRect">
            <a:avLst>
              <a:gd name="adj" fmla="val 3425"/>
            </a:avLst>
          </a:prstGeom>
          <a:solidFill>
            <a:srgbClr val="F3F6F9"/>
          </a:solidFill>
          <a:ln w="12700">
            <a:solidFill>
              <a:srgbClr val="DDE4EC"/>
            </a:solidFill>
            <a:prstDash val="solid"/>
          </a:ln>
        </p:spPr>
      </p:sp>
      <p:sp>
        <p:nvSpPr>
          <p:cNvPr id="19" name="Text 17"/>
          <p:cNvSpPr/>
          <p:nvPr/>
        </p:nvSpPr>
        <p:spPr>
          <a:xfrm>
            <a:off x="6711696" y="1883664"/>
            <a:ext cx="2084832" cy="329184"/>
          </a:xfrm>
          <a:prstGeom prst="rect">
            <a:avLst/>
          </a:prstGeom>
          <a:noFill/>
          <a:ln/>
        </p:spPr>
        <p:txBody>
          <a:bodyPr wrap="square" lIns="0" tIns="0" rIns="0" bIns="0" rtlCol="0" anchor="ctr"/>
          <a:lstStyle/>
          <a:p>
            <a:pPr indent="0" marL="0">
              <a:buNone/>
            </a:pPr>
            <a:r>
              <a:rPr lang="en-US" sz="1300" b="1" spc="200" kern="0" dirty="0">
                <a:solidFill>
                  <a:srgbClr val="F26B21"/>
                </a:solidFill>
                <a:latin typeface="Yu Gothic" pitchFamily="34" charset="0"/>
                <a:ea typeface="Yu Gothic" pitchFamily="34" charset="-122"/>
                <a:cs typeface="Yu Gothic" pitchFamily="34" charset="-120"/>
              </a:rPr>
              <a:t>第3部</a:t>
            </a:r>
            <a:endParaRPr lang="en-US" sz="1300" dirty="0"/>
          </a:p>
        </p:txBody>
      </p:sp>
      <p:sp>
        <p:nvSpPr>
          <p:cNvPr id="20" name="Text 18"/>
          <p:cNvSpPr/>
          <p:nvPr/>
        </p:nvSpPr>
        <p:spPr>
          <a:xfrm>
            <a:off x="6711696" y="2423160"/>
            <a:ext cx="2084832" cy="1280160"/>
          </a:xfrm>
          <a:prstGeom prst="rect">
            <a:avLst/>
          </a:prstGeom>
          <a:noFill/>
          <a:ln/>
        </p:spPr>
        <p:txBody>
          <a:bodyPr wrap="square" lIns="0" tIns="0" rIns="0" bIns="0" rtlCol="0" anchor="ctr"/>
          <a:lstStyle/>
          <a:p>
            <a:pPr indent="0" marL="0">
              <a:lnSpc>
                <a:spcPct val="120000"/>
              </a:lnSpc>
              <a:buNone/>
            </a:pPr>
            <a:r>
              <a:rPr lang="en-US" sz="1900" b="1" dirty="0">
                <a:solidFill>
                  <a:srgbClr val="16283F"/>
                </a:solidFill>
                <a:latin typeface="Yu Gothic" pitchFamily="34" charset="0"/>
                <a:ea typeface="Yu Gothic" pitchFamily="34" charset="-122"/>
                <a:cs typeface="Yu Gothic" pitchFamily="34" charset="-120"/>
              </a:rPr>
              <a:t>事業情報の</a:t>
            </a:r>
            <a:endParaRPr lang="en-US" sz="1900" dirty="0"/>
          </a:p>
          <a:p>
            <a:pPr indent="0" marL="0">
              <a:lnSpc>
                <a:spcPct val="120000"/>
              </a:lnSpc>
              <a:buNone/>
            </a:pPr>
            <a:r>
              <a:rPr lang="en-US" sz="1900" b="1" dirty="0">
                <a:solidFill>
                  <a:srgbClr val="16283F"/>
                </a:solidFill>
                <a:latin typeface="Yu Gothic" pitchFamily="34" charset="0"/>
                <a:ea typeface="Yu Gothic" pitchFamily="34" charset="-122"/>
                <a:cs typeface="Yu Gothic" pitchFamily="34" charset="-120"/>
              </a:rPr>
              <a:t>登録</a:t>
            </a:r>
            <a:endParaRPr lang="en-US" sz="1900" dirty="0"/>
          </a:p>
        </p:txBody>
      </p:sp>
      <p:sp>
        <p:nvSpPr>
          <p:cNvPr id="21" name="Text 19"/>
          <p:cNvSpPr/>
          <p:nvPr/>
        </p:nvSpPr>
        <p:spPr>
          <a:xfrm>
            <a:off x="6711696" y="3931920"/>
            <a:ext cx="2084832" cy="310896"/>
          </a:xfrm>
          <a:prstGeom prst="rect">
            <a:avLst/>
          </a:prstGeom>
          <a:noFill/>
          <a:ln/>
        </p:spPr>
        <p:txBody>
          <a:bodyPr wrap="square" lIns="0" tIns="0" rIns="0" bIns="0" rtlCol="0" anchor="ctr"/>
          <a:lstStyle/>
          <a:p>
            <a:pPr indent="0" marL="0">
              <a:buNone/>
            </a:pPr>
            <a:r>
              <a:rPr lang="en-US" sz="1300" b="1" dirty="0">
                <a:solidFill>
                  <a:srgbClr val="16283F"/>
                </a:solidFill>
                <a:latin typeface="Yu Gothic" pitchFamily="34" charset="0"/>
                <a:ea typeface="Yu Gothic" pitchFamily="34" charset="-122"/>
                <a:cs typeface="Yu Gothic" pitchFamily="34" charset="-120"/>
              </a:rPr>
              <a:t>STEP 10〜17</a:t>
            </a:r>
            <a:endParaRPr lang="en-US" sz="1300" dirty="0"/>
          </a:p>
        </p:txBody>
      </p:sp>
      <p:sp>
        <p:nvSpPr>
          <p:cNvPr id="22" name="Text 20"/>
          <p:cNvSpPr/>
          <p:nvPr/>
        </p:nvSpPr>
        <p:spPr>
          <a:xfrm>
            <a:off x="6711696" y="4343400"/>
            <a:ext cx="2084832" cy="310896"/>
          </a:xfrm>
          <a:prstGeom prst="rect">
            <a:avLst/>
          </a:prstGeom>
          <a:noFill/>
          <a:ln/>
        </p:spPr>
        <p:txBody>
          <a:bodyPr wrap="square" lIns="0" tIns="0" rIns="0" bIns="0" rtlCol="0" anchor="ctr"/>
          <a:lstStyle/>
          <a:p>
            <a:pPr indent="0" marL="0">
              <a:buNone/>
            </a:pPr>
            <a:r>
              <a:rPr lang="en-US" sz="1200" dirty="0">
                <a:solidFill>
                  <a:srgbClr val="5E7085"/>
                </a:solidFill>
                <a:latin typeface="Yu Gothic" pitchFamily="34" charset="0"/>
                <a:ea typeface="Yu Gothic" pitchFamily="34" charset="-122"/>
                <a:cs typeface="Yu Gothic" pitchFamily="34" charset="-120"/>
              </a:rPr>
              <a:t>約20分</a:t>
            </a:r>
            <a:endParaRPr lang="en-US" sz="1200" dirty="0"/>
          </a:p>
        </p:txBody>
      </p:sp>
      <p:sp>
        <p:nvSpPr>
          <p:cNvPr id="23" name="Text 21"/>
          <p:cNvSpPr/>
          <p:nvPr/>
        </p:nvSpPr>
        <p:spPr>
          <a:xfrm>
            <a:off x="9070848" y="3154680"/>
            <a:ext cx="292608" cy="365760"/>
          </a:xfrm>
          <a:prstGeom prst="rect">
            <a:avLst/>
          </a:prstGeom>
          <a:noFill/>
          <a:ln/>
        </p:spPr>
        <p:txBody>
          <a:bodyPr wrap="square" lIns="0" tIns="0" rIns="0" bIns="0" rtlCol="0" anchor="ctr"/>
          <a:lstStyle/>
          <a:p>
            <a:pPr algn="ctr" indent="0" marL="0">
              <a:buNone/>
            </a:pPr>
            <a:r>
              <a:rPr lang="en-US" sz="1300" dirty="0">
                <a:solidFill>
                  <a:srgbClr val="9FB0C2"/>
                </a:solidFill>
                <a:latin typeface="Yu Gothic" pitchFamily="34" charset="0"/>
                <a:ea typeface="Yu Gothic" pitchFamily="34" charset="-122"/>
                <a:cs typeface="Yu Gothic" pitchFamily="34" charset="-120"/>
              </a:rPr>
              <a:t>▶</a:t>
            </a:r>
            <a:endParaRPr lang="en-US" sz="1300" dirty="0"/>
          </a:p>
        </p:txBody>
      </p:sp>
      <p:sp>
        <p:nvSpPr>
          <p:cNvPr id="24" name="Shape 22"/>
          <p:cNvSpPr/>
          <p:nvPr/>
        </p:nvSpPr>
        <p:spPr>
          <a:xfrm>
            <a:off x="9345168" y="1554480"/>
            <a:ext cx="2670048" cy="3611880"/>
          </a:xfrm>
          <a:prstGeom prst="roundRect">
            <a:avLst>
              <a:gd name="adj" fmla="val 3425"/>
            </a:avLst>
          </a:prstGeom>
          <a:solidFill>
            <a:srgbClr val="16283F"/>
          </a:solidFill>
          <a:ln w="12700">
            <a:solidFill>
              <a:srgbClr val="16283F"/>
            </a:solidFill>
            <a:prstDash val="solid"/>
          </a:ln>
        </p:spPr>
      </p:sp>
      <p:sp>
        <p:nvSpPr>
          <p:cNvPr id="25" name="Text 23"/>
          <p:cNvSpPr/>
          <p:nvPr/>
        </p:nvSpPr>
        <p:spPr>
          <a:xfrm>
            <a:off x="9637776" y="1883664"/>
            <a:ext cx="2084832" cy="329184"/>
          </a:xfrm>
          <a:prstGeom prst="rect">
            <a:avLst/>
          </a:prstGeom>
          <a:noFill/>
          <a:ln/>
        </p:spPr>
        <p:txBody>
          <a:bodyPr wrap="square" lIns="0" tIns="0" rIns="0" bIns="0" rtlCol="0" anchor="ctr"/>
          <a:lstStyle/>
          <a:p>
            <a:pPr indent="0" marL="0">
              <a:buNone/>
            </a:pPr>
            <a:r>
              <a:rPr lang="en-US" sz="1300" b="1" spc="200" kern="0" dirty="0">
                <a:solidFill>
                  <a:srgbClr val="F26B21"/>
                </a:solidFill>
                <a:latin typeface="Yu Gothic" pitchFamily="34" charset="0"/>
                <a:ea typeface="Yu Gothic" pitchFamily="34" charset="-122"/>
                <a:cs typeface="Yu Gothic" pitchFamily="34" charset="-120"/>
              </a:rPr>
              <a:t>第4部</a:t>
            </a:r>
            <a:endParaRPr lang="en-US" sz="1300" dirty="0"/>
          </a:p>
        </p:txBody>
      </p:sp>
      <p:sp>
        <p:nvSpPr>
          <p:cNvPr id="26" name="Text 24"/>
          <p:cNvSpPr/>
          <p:nvPr/>
        </p:nvSpPr>
        <p:spPr>
          <a:xfrm>
            <a:off x="9637776" y="2423160"/>
            <a:ext cx="2084832" cy="1280160"/>
          </a:xfrm>
          <a:prstGeom prst="rect">
            <a:avLst/>
          </a:prstGeom>
          <a:noFill/>
          <a:ln/>
        </p:spPr>
        <p:txBody>
          <a:bodyPr wrap="square" lIns="0" tIns="0" rIns="0" bIns="0" rtlCol="0" anchor="ctr"/>
          <a:lstStyle/>
          <a:p>
            <a:pPr indent="0" marL="0">
              <a:lnSpc>
                <a:spcPct val="120000"/>
              </a:lnSpc>
              <a:buNone/>
            </a:pPr>
            <a:r>
              <a:rPr lang="en-US" sz="1900" b="1" dirty="0">
                <a:solidFill>
                  <a:srgbClr val="FFFFFF"/>
                </a:solidFill>
                <a:latin typeface="Yu Gothic" pitchFamily="34" charset="0"/>
                <a:ea typeface="Yu Gothic" pitchFamily="34" charset="-122"/>
                <a:cs typeface="Yu Gothic" pitchFamily="34" charset="-120"/>
              </a:rPr>
              <a:t>本人確認</a:t>
            </a:r>
            <a:endParaRPr lang="en-US" sz="1900" dirty="0"/>
          </a:p>
          <a:p>
            <a:pPr indent="0" marL="0">
              <a:lnSpc>
                <a:spcPct val="120000"/>
              </a:lnSpc>
              <a:buNone/>
            </a:pPr>
            <a:r>
              <a:rPr lang="en-US" sz="1900" b="1" dirty="0">
                <a:solidFill>
                  <a:srgbClr val="FFFFFF"/>
                </a:solidFill>
                <a:latin typeface="Yu Gothic" pitchFamily="34" charset="0"/>
                <a:ea typeface="Yu Gothic" pitchFamily="34" charset="-122"/>
                <a:cs typeface="Yu Gothic" pitchFamily="34" charset="-120"/>
              </a:rPr>
              <a:t>と審査</a:t>
            </a:r>
            <a:endParaRPr lang="en-US" sz="1900" dirty="0"/>
          </a:p>
        </p:txBody>
      </p:sp>
      <p:sp>
        <p:nvSpPr>
          <p:cNvPr id="27" name="Text 25"/>
          <p:cNvSpPr/>
          <p:nvPr/>
        </p:nvSpPr>
        <p:spPr>
          <a:xfrm>
            <a:off x="9637776" y="3931920"/>
            <a:ext cx="2084832" cy="310896"/>
          </a:xfrm>
          <a:prstGeom prst="rect">
            <a:avLst/>
          </a:prstGeom>
          <a:noFill/>
          <a:ln/>
        </p:spPr>
        <p:txBody>
          <a:bodyPr wrap="square" lIns="0" tIns="0" rIns="0" bIns="0" rtlCol="0" anchor="ctr"/>
          <a:lstStyle/>
          <a:p>
            <a:pPr indent="0" marL="0">
              <a:buNone/>
            </a:pPr>
            <a:r>
              <a:rPr lang="en-US" sz="1300" b="1" dirty="0">
                <a:solidFill>
                  <a:srgbClr val="C7D6E6"/>
                </a:solidFill>
                <a:latin typeface="Yu Gothic" pitchFamily="34" charset="0"/>
                <a:ea typeface="Yu Gothic" pitchFamily="34" charset="-122"/>
                <a:cs typeface="Yu Gothic" pitchFamily="34" charset="-120"/>
              </a:rPr>
              <a:t>STEP 18〜23</a:t>
            </a:r>
            <a:endParaRPr lang="en-US" sz="1300" dirty="0"/>
          </a:p>
        </p:txBody>
      </p:sp>
      <p:sp>
        <p:nvSpPr>
          <p:cNvPr id="28" name="Text 26"/>
          <p:cNvSpPr/>
          <p:nvPr/>
        </p:nvSpPr>
        <p:spPr>
          <a:xfrm>
            <a:off x="9637776" y="4343400"/>
            <a:ext cx="2084832" cy="310896"/>
          </a:xfrm>
          <a:prstGeom prst="rect">
            <a:avLst/>
          </a:prstGeom>
          <a:noFill/>
          <a:ln/>
        </p:spPr>
        <p:txBody>
          <a:bodyPr wrap="square" lIns="0" tIns="0" rIns="0" bIns="0" rtlCol="0" anchor="ctr"/>
          <a:lstStyle/>
          <a:p>
            <a:pPr indent="0" marL="0">
              <a:buNone/>
            </a:pPr>
            <a:r>
              <a:rPr lang="en-US" sz="1200" dirty="0">
                <a:solidFill>
                  <a:srgbClr val="9FB3C8"/>
                </a:solidFill>
                <a:latin typeface="Yu Gothic" pitchFamily="34" charset="0"/>
                <a:ea typeface="Yu Gothic" pitchFamily="34" charset="-122"/>
                <a:cs typeface="Yu Gothic" pitchFamily="34" charset="-120"/>
              </a:rPr>
              <a:t>1〜3営業日</a:t>
            </a:r>
            <a:endParaRPr lang="en-US" sz="1200" dirty="0"/>
          </a:p>
        </p:txBody>
      </p:sp>
      <p:sp>
        <p:nvSpPr>
          <p:cNvPr id="29" name="Shape 27"/>
          <p:cNvSpPr/>
          <p:nvPr/>
        </p:nvSpPr>
        <p:spPr>
          <a:xfrm>
            <a:off x="566928" y="5696712"/>
            <a:ext cx="11057839" cy="658368"/>
          </a:xfrm>
          <a:prstGeom prst="roundRect">
            <a:avLst>
              <a:gd name="adj" fmla="val 11111"/>
            </a:avLst>
          </a:prstGeom>
          <a:solidFill>
            <a:srgbClr val="E7F4EE"/>
          </a:solidFill>
          <a:ln w="12700">
            <a:solidFill>
              <a:srgbClr val="E7F4EE"/>
            </a:solidFill>
            <a:prstDash val="solid"/>
          </a:ln>
        </p:spPr>
      </p:sp>
      <p:sp>
        <p:nvSpPr>
          <p:cNvPr id="30" name="Text 28"/>
          <p:cNvSpPr/>
          <p:nvPr/>
        </p:nvSpPr>
        <p:spPr>
          <a:xfrm>
            <a:off x="694944" y="5696712"/>
            <a:ext cx="292608" cy="658368"/>
          </a:xfrm>
          <a:prstGeom prst="rect">
            <a:avLst/>
          </a:prstGeom>
          <a:noFill/>
          <a:ln/>
        </p:spPr>
        <p:txBody>
          <a:bodyPr wrap="square" lIns="0" tIns="0" rIns="0" bIns="0" rtlCol="0" anchor="ctr"/>
          <a:lstStyle/>
          <a:p>
            <a:pPr algn="ctr" indent="0" marL="0">
              <a:buNone/>
            </a:pPr>
            <a:r>
              <a:rPr lang="en-US" sz="1400" b="1" dirty="0">
                <a:solidFill>
                  <a:srgbClr val="1B6B4E"/>
                </a:solidFill>
                <a:latin typeface="Yu Gothic" pitchFamily="34" charset="0"/>
                <a:ea typeface="Yu Gothic" pitchFamily="34" charset="-122"/>
                <a:cs typeface="Yu Gothic" pitchFamily="34" charset="-120"/>
              </a:rPr>
              <a:t>✓</a:t>
            </a:r>
            <a:endParaRPr lang="en-US" sz="1400" dirty="0"/>
          </a:p>
        </p:txBody>
      </p:sp>
      <p:sp>
        <p:nvSpPr>
          <p:cNvPr id="31" name="Text 29"/>
          <p:cNvSpPr/>
          <p:nvPr/>
        </p:nvSpPr>
        <p:spPr>
          <a:xfrm>
            <a:off x="1042416" y="5769864"/>
            <a:ext cx="10399471" cy="512064"/>
          </a:xfrm>
          <a:prstGeom prst="rect">
            <a:avLst/>
          </a:prstGeom>
          <a:noFill/>
          <a:ln/>
        </p:spPr>
        <p:txBody>
          <a:bodyPr wrap="square" lIns="0" tIns="0" rIns="0" bIns="0" rtlCol="0" anchor="ctr"/>
          <a:lstStyle/>
          <a:p>
            <a:pPr indent="0" marL="0">
              <a:lnSpc>
                <a:spcPct val="125000"/>
              </a:lnSpc>
              <a:buNone/>
            </a:pPr>
            <a:r>
              <a:rPr lang="en-US" sz="1150" dirty="0">
                <a:solidFill>
                  <a:srgbClr val="1B6B4E"/>
                </a:solidFill>
                <a:latin typeface="Yu Gothic" pitchFamily="34" charset="0"/>
                <a:ea typeface="Yu Gothic" pitchFamily="34" charset="-122"/>
                <a:cs typeface="Yu Gothic" pitchFamily="34" charset="-120"/>
              </a:rPr>
              <a:t>入力そのものは 30〜40分ほどです。第4部の審査だけは Stripe 側の作業になるため、通常1〜3営業日かかります。</a:t>
            </a:r>
            <a:endParaRPr lang="en-US" sz="11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6283F"/>
        </a:solidFill>
      </p:bgPr>
    </p:bg>
    <p:spTree>
      <p:nvGrpSpPr>
        <p:cNvPr id="1" name=""/>
        <p:cNvGrpSpPr/>
        <p:nvPr/>
      </p:nvGrpSpPr>
      <p:grpSpPr>
        <a:xfrm>
          <a:off x="0" y="0"/>
          <a:ext cx="0" cy="0"/>
          <a:chOff x="0" y="0"/>
          <a:chExt cx="0" cy="0"/>
        </a:xfrm>
      </p:grpSpPr>
      <p:sp>
        <p:nvSpPr>
          <p:cNvPr id="2" name="Text 0"/>
          <p:cNvSpPr/>
          <p:nvPr/>
        </p:nvSpPr>
        <p:spPr>
          <a:xfrm>
            <a:off x="658368" y="1737360"/>
            <a:ext cx="5852160" cy="365760"/>
          </a:xfrm>
          <a:prstGeom prst="rect">
            <a:avLst/>
          </a:prstGeom>
          <a:noFill/>
          <a:ln/>
        </p:spPr>
        <p:txBody>
          <a:bodyPr wrap="square" lIns="0" tIns="0" rIns="0" bIns="0" rtlCol="0" anchor="ctr"/>
          <a:lstStyle/>
          <a:p>
            <a:pPr indent="0" marL="0">
              <a:buNone/>
            </a:pPr>
            <a:r>
              <a:rPr lang="en-US" sz="1500" b="1" spc="300" kern="0" dirty="0">
                <a:solidFill>
                  <a:srgbClr val="F26B21"/>
                </a:solidFill>
                <a:latin typeface="Yu Gothic" pitchFamily="34" charset="0"/>
                <a:ea typeface="Yu Gothic" pitchFamily="34" charset="-122"/>
                <a:cs typeface="Yu Gothic" pitchFamily="34" charset="-120"/>
              </a:rPr>
              <a:t>PART 1</a:t>
            </a:r>
            <a:endParaRPr lang="en-US" sz="1500" dirty="0"/>
          </a:p>
        </p:txBody>
      </p:sp>
      <p:sp>
        <p:nvSpPr>
          <p:cNvPr id="3" name="Text 1"/>
          <p:cNvSpPr/>
          <p:nvPr/>
        </p:nvSpPr>
        <p:spPr>
          <a:xfrm>
            <a:off x="658368" y="2194560"/>
            <a:ext cx="6766560" cy="1371600"/>
          </a:xfrm>
          <a:prstGeom prst="rect">
            <a:avLst/>
          </a:prstGeom>
          <a:noFill/>
          <a:ln/>
        </p:spPr>
        <p:txBody>
          <a:bodyPr wrap="square" lIns="0" tIns="0" rIns="0" bIns="0" rtlCol="0" anchor="ctr"/>
          <a:lstStyle/>
          <a:p>
            <a:pPr indent="0" marL="0">
              <a:lnSpc>
                <a:spcPct val="110000"/>
              </a:lnSpc>
              <a:buNone/>
            </a:pPr>
            <a:r>
              <a:rPr lang="en-US" sz="4000" b="1" dirty="0">
                <a:solidFill>
                  <a:srgbClr val="FFFFFF"/>
                </a:solidFill>
                <a:latin typeface="Yu Gothic" pitchFamily="34" charset="0"/>
                <a:ea typeface="Yu Gothic" pitchFamily="34" charset="-122"/>
                <a:cs typeface="Yu Gothic" pitchFamily="34" charset="-120"/>
              </a:rPr>
              <a:t>TablePOS</a:t>
            </a:r>
            <a:endParaRPr lang="en-US" sz="4000" dirty="0"/>
          </a:p>
          <a:p>
            <a:pPr indent="0" marL="0">
              <a:lnSpc>
                <a:spcPct val="110000"/>
              </a:lnSpc>
              <a:buNone/>
            </a:pPr>
            <a:r>
              <a:rPr lang="en-US" sz="4000" b="1" dirty="0">
                <a:solidFill>
                  <a:srgbClr val="FFFFFF"/>
                </a:solidFill>
                <a:latin typeface="Yu Gothic" pitchFamily="34" charset="0"/>
                <a:ea typeface="Yu Gothic" pitchFamily="34" charset="-122"/>
                <a:cs typeface="Yu Gothic" pitchFamily="34" charset="-120"/>
              </a:rPr>
              <a:t>アカウント開設</a:t>
            </a:r>
            <a:endParaRPr lang="en-US" sz="4000" dirty="0"/>
          </a:p>
        </p:txBody>
      </p:sp>
      <p:sp>
        <p:nvSpPr>
          <p:cNvPr id="4" name="Text 2"/>
          <p:cNvSpPr/>
          <p:nvPr/>
        </p:nvSpPr>
        <p:spPr>
          <a:xfrm>
            <a:off x="658368" y="3703320"/>
            <a:ext cx="6309360" cy="731520"/>
          </a:xfrm>
          <a:prstGeom prst="rect">
            <a:avLst/>
          </a:prstGeom>
          <a:noFill/>
          <a:ln/>
        </p:spPr>
        <p:txBody>
          <a:bodyPr wrap="square" lIns="0" tIns="0" rIns="0" bIns="0" rtlCol="0" anchor="ctr"/>
          <a:lstStyle/>
          <a:p>
            <a:pPr indent="0" marL="0">
              <a:lnSpc>
                <a:spcPct val="130000"/>
              </a:lnSpc>
              <a:buNone/>
            </a:pPr>
            <a:r>
              <a:rPr lang="en-US" sz="1400" dirty="0">
                <a:solidFill>
                  <a:srgbClr val="AFC0D2"/>
                </a:solidFill>
                <a:latin typeface="Yu Gothic" pitchFamily="34" charset="0"/>
                <a:ea typeface="Yu Gothic" pitchFamily="34" charset="-122"/>
                <a:cs typeface="Yu Gothic" pitchFamily="34" charset="-120"/>
              </a:rPr>
              <a:t>まずは TablePOS にログインできる状態をつくります。</a:t>
            </a:r>
            <a:endParaRPr lang="en-US" sz="1400" dirty="0"/>
          </a:p>
        </p:txBody>
      </p:sp>
      <p:sp>
        <p:nvSpPr>
          <p:cNvPr id="5" name="Shape 3"/>
          <p:cNvSpPr/>
          <p:nvPr/>
        </p:nvSpPr>
        <p:spPr>
          <a:xfrm>
            <a:off x="7498080" y="1975104"/>
            <a:ext cx="4114800" cy="493776"/>
          </a:xfrm>
          <a:prstGeom prst="roundRect">
            <a:avLst>
              <a:gd name="adj" fmla="val 14815"/>
            </a:avLst>
          </a:prstGeom>
          <a:solidFill>
            <a:srgbClr val="223A57"/>
          </a:solidFill>
          <a:ln w="12700">
            <a:solidFill>
              <a:srgbClr val="223A57"/>
            </a:solidFill>
            <a:prstDash val="solid"/>
          </a:ln>
        </p:spPr>
      </p:sp>
      <p:sp>
        <p:nvSpPr>
          <p:cNvPr id="6" name="Text 4"/>
          <p:cNvSpPr/>
          <p:nvPr/>
        </p:nvSpPr>
        <p:spPr>
          <a:xfrm>
            <a:off x="7754112" y="1975104"/>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1  アカウント開設フォームを入力</a:t>
            </a:r>
            <a:endParaRPr lang="en-US" sz="1250" dirty="0"/>
          </a:p>
        </p:txBody>
      </p:sp>
      <p:sp>
        <p:nvSpPr>
          <p:cNvPr id="7" name="Shape 5"/>
          <p:cNvSpPr/>
          <p:nvPr/>
        </p:nvSpPr>
        <p:spPr>
          <a:xfrm>
            <a:off x="7498080" y="2578608"/>
            <a:ext cx="4114800" cy="493776"/>
          </a:xfrm>
          <a:prstGeom prst="roundRect">
            <a:avLst>
              <a:gd name="adj" fmla="val 14815"/>
            </a:avLst>
          </a:prstGeom>
          <a:solidFill>
            <a:srgbClr val="223A57"/>
          </a:solidFill>
          <a:ln w="12700">
            <a:solidFill>
              <a:srgbClr val="223A57"/>
            </a:solidFill>
            <a:prstDash val="solid"/>
          </a:ln>
        </p:spPr>
      </p:sp>
      <p:sp>
        <p:nvSpPr>
          <p:cNvPr id="8" name="Text 6"/>
          <p:cNvSpPr/>
          <p:nvPr/>
        </p:nvSpPr>
        <p:spPr>
          <a:xfrm>
            <a:off x="7754112" y="2578608"/>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2  認証メールの送信を確認</a:t>
            </a:r>
            <a:endParaRPr lang="en-US" sz="1250" dirty="0"/>
          </a:p>
        </p:txBody>
      </p:sp>
      <p:sp>
        <p:nvSpPr>
          <p:cNvPr id="9" name="Shape 7"/>
          <p:cNvSpPr/>
          <p:nvPr/>
        </p:nvSpPr>
        <p:spPr>
          <a:xfrm>
            <a:off x="7498080" y="3182112"/>
            <a:ext cx="4114800" cy="493776"/>
          </a:xfrm>
          <a:prstGeom prst="roundRect">
            <a:avLst>
              <a:gd name="adj" fmla="val 14815"/>
            </a:avLst>
          </a:prstGeom>
          <a:solidFill>
            <a:srgbClr val="223A57"/>
          </a:solidFill>
          <a:ln w="12700">
            <a:solidFill>
              <a:srgbClr val="223A57"/>
            </a:solidFill>
            <a:prstDash val="solid"/>
          </a:ln>
        </p:spPr>
      </p:sp>
      <p:sp>
        <p:nvSpPr>
          <p:cNvPr id="10" name="Text 8"/>
          <p:cNvSpPr/>
          <p:nvPr/>
        </p:nvSpPr>
        <p:spPr>
          <a:xfrm>
            <a:off x="7754112" y="3182112"/>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3  メールのボタンをクリック</a:t>
            </a:r>
            <a:endParaRPr lang="en-US" sz="1250" dirty="0"/>
          </a:p>
        </p:txBody>
      </p:sp>
      <p:sp>
        <p:nvSpPr>
          <p:cNvPr id="11" name="Shape 9"/>
          <p:cNvSpPr/>
          <p:nvPr/>
        </p:nvSpPr>
        <p:spPr>
          <a:xfrm>
            <a:off x="7498080" y="3785616"/>
            <a:ext cx="4114800" cy="493776"/>
          </a:xfrm>
          <a:prstGeom prst="roundRect">
            <a:avLst>
              <a:gd name="adj" fmla="val 14815"/>
            </a:avLst>
          </a:prstGeom>
          <a:solidFill>
            <a:srgbClr val="223A57"/>
          </a:solidFill>
          <a:ln w="12700">
            <a:solidFill>
              <a:srgbClr val="223A57"/>
            </a:solidFill>
            <a:prstDash val="solid"/>
          </a:ln>
        </p:spPr>
      </p:sp>
      <p:sp>
        <p:nvSpPr>
          <p:cNvPr id="12" name="Text 10"/>
          <p:cNvSpPr/>
          <p:nvPr/>
        </p:nvSpPr>
        <p:spPr>
          <a:xfrm>
            <a:off x="7754112" y="3785616"/>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4  パスワードを設定</a:t>
            </a:r>
            <a:endParaRPr lang="en-US" sz="1250" dirty="0"/>
          </a:p>
        </p:txBody>
      </p:sp>
      <p:sp>
        <p:nvSpPr>
          <p:cNvPr id="13" name="Shape 11"/>
          <p:cNvSpPr/>
          <p:nvPr/>
        </p:nvSpPr>
        <p:spPr>
          <a:xfrm>
            <a:off x="7498080" y="4389120"/>
            <a:ext cx="4114800" cy="493776"/>
          </a:xfrm>
          <a:prstGeom prst="roundRect">
            <a:avLst>
              <a:gd name="adj" fmla="val 14815"/>
            </a:avLst>
          </a:prstGeom>
          <a:solidFill>
            <a:srgbClr val="223A57"/>
          </a:solidFill>
          <a:ln w="12700">
            <a:solidFill>
              <a:srgbClr val="223A57"/>
            </a:solidFill>
            <a:prstDash val="solid"/>
          </a:ln>
        </p:spPr>
      </p:sp>
      <p:sp>
        <p:nvSpPr>
          <p:cNvPr id="14" name="Text 12"/>
          <p:cNvSpPr/>
          <p:nvPr/>
        </p:nvSpPr>
        <p:spPr>
          <a:xfrm>
            <a:off x="7754112" y="4389120"/>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5  企業・店舗情報を入力</a:t>
            </a:r>
            <a:endParaRPr lang="en-US" sz="12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1</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アカウント開設フォームを入力</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営業担当からお送りした招待リンクを開いてください。</a:t>
            </a:r>
            <a:endParaRPr lang="en-US" sz="1300" dirty="0"/>
          </a:p>
        </p:txBody>
      </p:sp>
      <p:sp>
        <p:nvSpPr>
          <p:cNvPr id="6" name="Shape 4"/>
          <p:cNvSpPr/>
          <p:nvPr/>
        </p:nvSpPr>
        <p:spPr>
          <a:xfrm>
            <a:off x="566928" y="157276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7276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5448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お名前を入力</a:t>
            </a:r>
            <a:endParaRPr lang="en-US" sz="1400" dirty="0"/>
          </a:p>
        </p:txBody>
      </p:sp>
      <p:sp>
        <p:nvSpPr>
          <p:cNvPr id="9" name="Text 7"/>
          <p:cNvSpPr/>
          <p:nvPr/>
        </p:nvSpPr>
        <p:spPr>
          <a:xfrm>
            <a:off x="1005840" y="1901952"/>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ご担当者さまのお名前を入力します。</a:t>
            </a:r>
            <a:endParaRPr lang="en-US" sz="1200" dirty="0"/>
          </a:p>
        </p:txBody>
      </p:sp>
      <p:sp>
        <p:nvSpPr>
          <p:cNvPr id="10" name="Shape 8"/>
          <p:cNvSpPr/>
          <p:nvPr/>
        </p:nvSpPr>
        <p:spPr>
          <a:xfrm>
            <a:off x="566928" y="2418588"/>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41858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40030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メールアドレスを入力</a:t>
            </a:r>
            <a:endParaRPr lang="en-US" sz="1400" dirty="0"/>
          </a:p>
        </p:txBody>
      </p:sp>
      <p:sp>
        <p:nvSpPr>
          <p:cNvPr id="13" name="Text 11"/>
          <p:cNvSpPr/>
          <p:nvPr/>
        </p:nvSpPr>
        <p:spPr>
          <a:xfrm>
            <a:off x="1005840" y="2747772"/>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この後の案内メールが届きます。普段確認できるアドレスにしてください。</a:t>
            </a:r>
            <a:endParaRPr lang="en-US" sz="1200" dirty="0"/>
          </a:p>
        </p:txBody>
      </p:sp>
      <p:sp>
        <p:nvSpPr>
          <p:cNvPr id="14" name="Shape 12"/>
          <p:cNvSpPr/>
          <p:nvPr/>
        </p:nvSpPr>
        <p:spPr>
          <a:xfrm>
            <a:off x="566928" y="3488436"/>
            <a:ext cx="310896" cy="310896"/>
          </a:xfrm>
          <a:prstGeom prst="ellipse">
            <a:avLst/>
          </a:prstGeom>
          <a:solidFill>
            <a:srgbClr val="FDEEE4"/>
          </a:solidFill>
          <a:ln w="12700">
            <a:solidFill>
              <a:srgbClr val="FDEEE4"/>
            </a:solidFill>
            <a:prstDash val="solid"/>
          </a:ln>
        </p:spPr>
      </p:sp>
      <p:sp>
        <p:nvSpPr>
          <p:cNvPr id="15" name="Text 13"/>
          <p:cNvSpPr/>
          <p:nvPr/>
        </p:nvSpPr>
        <p:spPr>
          <a:xfrm>
            <a:off x="566928" y="348843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6" name="Text 14"/>
          <p:cNvSpPr/>
          <p:nvPr/>
        </p:nvSpPr>
        <p:spPr>
          <a:xfrm>
            <a:off x="1005840" y="347014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「認証メールを送信」をクリック</a:t>
            </a:r>
            <a:endParaRPr lang="en-US" sz="1400" dirty="0"/>
          </a:p>
        </p:txBody>
      </p:sp>
      <p:sp>
        <p:nvSpPr>
          <p:cNvPr id="17" name="Shape 15"/>
          <p:cNvSpPr/>
          <p:nvPr/>
        </p:nvSpPr>
        <p:spPr>
          <a:xfrm>
            <a:off x="566928" y="5577840"/>
            <a:ext cx="4114800" cy="777240"/>
          </a:xfrm>
          <a:prstGeom prst="roundRect">
            <a:avLst>
              <a:gd name="adj" fmla="val 9412"/>
            </a:avLst>
          </a:prstGeom>
          <a:solidFill>
            <a:srgbClr val="EAF1FA"/>
          </a:solidFill>
          <a:ln w="12700">
            <a:solidFill>
              <a:srgbClr val="EAF1FA"/>
            </a:solidFill>
            <a:prstDash val="solid"/>
          </a:ln>
        </p:spPr>
      </p:sp>
      <p:sp>
        <p:nvSpPr>
          <p:cNvPr id="18" name="Text 16"/>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1F4E85"/>
                </a:solidFill>
                <a:latin typeface="Yu Gothic" pitchFamily="34" charset="0"/>
                <a:ea typeface="Yu Gothic" pitchFamily="34" charset="-122"/>
                <a:cs typeface="Yu Gothic" pitchFamily="34" charset="-120"/>
              </a:rPr>
              <a:t>？</a:t>
            </a:r>
            <a:endParaRPr lang="en-US" sz="1400" dirty="0"/>
          </a:p>
        </p:txBody>
      </p:sp>
      <p:sp>
        <p:nvSpPr>
          <p:cNvPr id="19" name="Text 17"/>
          <p:cNvSpPr/>
          <p:nvPr/>
        </p:nvSpPr>
        <p:spPr>
          <a:xfrm>
            <a:off x="1042416" y="5650992"/>
            <a:ext cx="3456432" cy="630936"/>
          </a:xfrm>
          <a:prstGeom prst="rect">
            <a:avLst/>
          </a:prstGeom>
          <a:noFill/>
          <a:ln/>
        </p:spPr>
        <p:txBody>
          <a:bodyPr wrap="square" lIns="0" tIns="0" rIns="0" bIns="0" rtlCol="0" anchor="ctr"/>
          <a:lstStyle/>
          <a:p>
            <a:pPr indent="0" marL="0">
              <a:lnSpc>
                <a:spcPct val="125000"/>
              </a:lnSpc>
              <a:buNone/>
            </a:pPr>
            <a:r>
              <a:rPr lang="en-US" sz="1150" dirty="0">
                <a:solidFill>
                  <a:srgbClr val="1F4E85"/>
                </a:solidFill>
                <a:latin typeface="Yu Gothic" pitchFamily="34" charset="0"/>
                <a:ea typeface="Yu Gothic" pitchFamily="34" charset="-122"/>
                <a:cs typeface="Yu Gothic" pitchFamily="34" charset="-120"/>
              </a:rPr>
              <a:t>この画面のアドレスは、そのまま Stripe の登録にも使えます。</a:t>
            </a:r>
            <a:endParaRPr lang="en-US" sz="1150" dirty="0"/>
          </a:p>
        </p:txBody>
      </p:sp>
      <p:sp>
        <p:nvSpPr>
          <p:cNvPr id="20" name="Shape 18"/>
          <p:cNvSpPr/>
          <p:nvPr/>
        </p:nvSpPr>
        <p:spPr>
          <a:xfrm>
            <a:off x="5558138" y="1353312"/>
            <a:ext cx="5617244" cy="5065776"/>
          </a:xfrm>
          <a:prstGeom prst="roundRect">
            <a:avLst>
              <a:gd name="adj" fmla="val 1083"/>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1" name="Image 0" descr="/Users/kazuya/Documents/boice-cloud/boice-cloude/FoodStock/事業別/TablePOS/Stripe手続きの流れスクショ/001.png">    </p:cNvPr>
          <p:cNvPicPr>
            <a:picLocks noChangeAspect="1"/>
          </p:cNvPicPr>
          <p:nvPr/>
        </p:nvPicPr>
        <p:blipFill>
          <a:blip r:embed="rId1"/>
          <a:stretch>
            <a:fillRect/>
          </a:stretch>
        </p:blipFill>
        <p:spPr>
          <a:xfrm>
            <a:off x="5622146" y="1417320"/>
            <a:ext cx="5489228" cy="4937760"/>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2</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認証メールの送信を確認</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「認証メールを送信しました」と表示されれば送信完了です。</a:t>
            </a:r>
            <a:endParaRPr lang="en-US" sz="1300" dirty="0"/>
          </a:p>
        </p:txBody>
      </p:sp>
      <p:sp>
        <p:nvSpPr>
          <p:cNvPr id="6" name="Shape 4"/>
          <p:cNvSpPr/>
          <p:nvPr/>
        </p:nvSpPr>
        <p:spPr>
          <a:xfrm>
            <a:off x="566928" y="157276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7276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5448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画面のメールアドレスを確認</a:t>
            </a:r>
            <a:endParaRPr lang="en-US" sz="1400" dirty="0"/>
          </a:p>
        </p:txBody>
      </p:sp>
      <p:sp>
        <p:nvSpPr>
          <p:cNvPr id="9" name="Text 7"/>
          <p:cNvSpPr/>
          <p:nvPr/>
        </p:nvSpPr>
        <p:spPr>
          <a:xfrm>
            <a:off x="1005840" y="1901952"/>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入力したアドレスが正しいか、ここで見直せます。</a:t>
            </a:r>
            <a:endParaRPr lang="en-US" sz="1200" dirty="0"/>
          </a:p>
        </p:txBody>
      </p:sp>
      <p:sp>
        <p:nvSpPr>
          <p:cNvPr id="10" name="Shape 8"/>
          <p:cNvSpPr/>
          <p:nvPr/>
        </p:nvSpPr>
        <p:spPr>
          <a:xfrm>
            <a:off x="566928" y="2418588"/>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41858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40030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メールの受信箱を開く</a:t>
            </a:r>
            <a:endParaRPr lang="en-US" sz="1400" dirty="0"/>
          </a:p>
        </p:txBody>
      </p:sp>
      <p:sp>
        <p:nvSpPr>
          <p:cNvPr id="13" name="Text 11"/>
          <p:cNvSpPr/>
          <p:nvPr/>
        </p:nvSpPr>
        <p:spPr>
          <a:xfrm>
            <a:off x="1005840" y="2747772"/>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件名は「【Table POS】パスワード設定のご案内」です。</a:t>
            </a:r>
            <a:endParaRPr lang="en-US" sz="1200" dirty="0"/>
          </a:p>
        </p:txBody>
      </p:sp>
      <p:sp>
        <p:nvSpPr>
          <p:cNvPr id="14" name="Shape 12"/>
          <p:cNvSpPr/>
          <p:nvPr/>
        </p:nvSpPr>
        <p:spPr>
          <a:xfrm>
            <a:off x="566928" y="5353812"/>
            <a:ext cx="4114800" cy="1001268"/>
          </a:xfrm>
          <a:prstGeom prst="roundRect">
            <a:avLst>
              <a:gd name="adj" fmla="val 7306"/>
            </a:avLst>
          </a:prstGeom>
          <a:solidFill>
            <a:srgbClr val="FFF4E0"/>
          </a:solidFill>
          <a:ln w="12700">
            <a:solidFill>
              <a:srgbClr val="FFF4E0"/>
            </a:solidFill>
            <a:prstDash val="solid"/>
          </a:ln>
        </p:spPr>
      </p:sp>
      <p:sp>
        <p:nvSpPr>
          <p:cNvPr id="15" name="Text 13"/>
          <p:cNvSpPr/>
          <p:nvPr/>
        </p:nvSpPr>
        <p:spPr>
          <a:xfrm>
            <a:off x="694944" y="5353812"/>
            <a:ext cx="292608" cy="1001268"/>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16" name="Text 14"/>
          <p:cNvSpPr/>
          <p:nvPr/>
        </p:nvSpPr>
        <p:spPr>
          <a:xfrm>
            <a:off x="1042416" y="5426964"/>
            <a:ext cx="3456432" cy="854964"/>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メールが届かないときは、迷惑メールフォルダを確認してください。それでも無い場合は STEP 1 からやり直してください。</a:t>
            </a:r>
            <a:endParaRPr lang="en-US" sz="1150" dirty="0"/>
          </a:p>
        </p:txBody>
      </p:sp>
      <p:sp>
        <p:nvSpPr>
          <p:cNvPr id="17" name="Shape 15"/>
          <p:cNvSpPr/>
          <p:nvPr/>
        </p:nvSpPr>
        <p:spPr>
          <a:xfrm>
            <a:off x="5010912" y="1354568"/>
            <a:ext cx="6711696" cy="5063263"/>
          </a:xfrm>
          <a:prstGeom prst="roundRect">
            <a:avLst>
              <a:gd name="adj" fmla="val 1084"/>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18" name="Image 0" descr="/Users/kazuya/Documents/boice-cloud/boice-cloude/FoodStock/事業別/TablePOS/Stripe手続きの流れスクショ/002.png">    </p:cNvPr>
          <p:cNvPicPr>
            <a:picLocks noChangeAspect="1"/>
          </p:cNvPicPr>
          <p:nvPr/>
        </p:nvPicPr>
        <p:blipFill>
          <a:blip r:embed="rId1"/>
          <a:stretch>
            <a:fillRect/>
          </a:stretch>
        </p:blipFill>
        <p:spPr>
          <a:xfrm>
            <a:off x="5074920" y="1418576"/>
            <a:ext cx="6583680" cy="4935247"/>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3</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メールのボタンをクリック</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届いたメールから、パスワード設定画面へ進みます。</a:t>
            </a:r>
            <a:endParaRPr lang="en-US" sz="1300" dirty="0"/>
          </a:p>
        </p:txBody>
      </p:sp>
      <p:sp>
        <p:nvSpPr>
          <p:cNvPr id="6" name="Shape 4"/>
          <p:cNvSpPr/>
          <p:nvPr/>
        </p:nvSpPr>
        <p:spPr>
          <a:xfrm>
            <a:off x="566928" y="157276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7276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5448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メールを開く</a:t>
            </a:r>
            <a:endParaRPr lang="en-US" sz="1400" dirty="0"/>
          </a:p>
        </p:txBody>
      </p:sp>
      <p:sp>
        <p:nvSpPr>
          <p:cNvPr id="9" name="Text 7"/>
          <p:cNvSpPr/>
          <p:nvPr/>
        </p:nvSpPr>
        <p:spPr>
          <a:xfrm>
            <a:off x="1005840" y="1901952"/>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差出人は TablePOS（noreply@tablepos.jp）です。</a:t>
            </a:r>
            <a:endParaRPr lang="en-US" sz="1200" dirty="0"/>
          </a:p>
        </p:txBody>
      </p:sp>
      <p:sp>
        <p:nvSpPr>
          <p:cNvPr id="10" name="Shape 8"/>
          <p:cNvSpPr/>
          <p:nvPr/>
        </p:nvSpPr>
        <p:spPr>
          <a:xfrm>
            <a:off x="566928" y="2642616"/>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64261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62432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「パスワードを設定する」をクリック</a:t>
            </a:r>
            <a:endParaRPr lang="en-US" sz="1400" dirty="0"/>
          </a:p>
        </p:txBody>
      </p:sp>
      <p:sp>
        <p:nvSpPr>
          <p:cNvPr id="13" name="Text 11"/>
          <p:cNvSpPr/>
          <p:nvPr/>
        </p:nvSpPr>
        <p:spPr>
          <a:xfrm>
            <a:off x="1005840" y="2971800"/>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オレンジ色のボタンです。</a:t>
            </a:r>
            <a:endParaRPr lang="en-US" sz="1200" dirty="0"/>
          </a:p>
        </p:txBody>
      </p:sp>
      <p:sp>
        <p:nvSpPr>
          <p:cNvPr id="14" name="Shape 12"/>
          <p:cNvSpPr/>
          <p:nvPr/>
        </p:nvSpPr>
        <p:spPr>
          <a:xfrm>
            <a:off x="566928" y="5577840"/>
            <a:ext cx="4114800" cy="777240"/>
          </a:xfrm>
          <a:prstGeom prst="roundRect">
            <a:avLst>
              <a:gd name="adj" fmla="val 9412"/>
            </a:avLst>
          </a:prstGeom>
          <a:solidFill>
            <a:srgbClr val="FFF4E0"/>
          </a:solidFill>
          <a:ln w="12700">
            <a:solidFill>
              <a:srgbClr val="FFF4E0"/>
            </a:solidFill>
            <a:prstDash val="solid"/>
          </a:ln>
        </p:spPr>
      </p:sp>
      <p:sp>
        <p:nvSpPr>
          <p:cNvPr id="15" name="Text 13"/>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16" name="Text 14"/>
          <p:cNvSpPr/>
          <p:nvPr/>
        </p:nvSpPr>
        <p:spPr>
          <a:xfrm>
            <a:off x="1042416" y="5650992"/>
            <a:ext cx="3456432" cy="630936"/>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このリンクの有効期限は 24時間 です。期限が切れた場合は STEP 1 からやり直してください。</a:t>
            </a:r>
            <a:endParaRPr lang="en-US" sz="1150" dirty="0"/>
          </a:p>
        </p:txBody>
      </p:sp>
      <p:sp>
        <p:nvSpPr>
          <p:cNvPr id="17" name="Shape 15"/>
          <p:cNvSpPr/>
          <p:nvPr/>
        </p:nvSpPr>
        <p:spPr>
          <a:xfrm>
            <a:off x="5010912" y="1659641"/>
            <a:ext cx="6711696" cy="4453117"/>
          </a:xfrm>
          <a:prstGeom prst="roundRect">
            <a:avLst>
              <a:gd name="adj" fmla="val 1232"/>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18" name="Image 0" descr="/Users/kazuya/Documents/boice-cloud/boice-cloude/FoodStock/事業別/TablePOS/Stripe手続きの流れスクショ/003.png">    </p:cNvPr>
          <p:cNvPicPr>
            <a:picLocks noChangeAspect="1"/>
          </p:cNvPicPr>
          <p:nvPr/>
        </p:nvPicPr>
        <p:blipFill>
          <a:blip r:embed="rId1"/>
          <a:stretch>
            <a:fillRect/>
          </a:stretch>
        </p:blipFill>
        <p:spPr>
          <a:xfrm>
            <a:off x="5074920" y="1723649"/>
            <a:ext cx="6583680" cy="4325101"/>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4</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パスワードを設定</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TablePOS にログインするためのパスワードを決めます。</a:t>
            </a:r>
            <a:endParaRPr lang="en-US" sz="1300" dirty="0"/>
          </a:p>
        </p:txBody>
      </p:sp>
      <p:sp>
        <p:nvSpPr>
          <p:cNvPr id="6" name="Shape 4"/>
          <p:cNvSpPr/>
          <p:nvPr/>
        </p:nvSpPr>
        <p:spPr>
          <a:xfrm>
            <a:off x="566928" y="157276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7276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5448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パスワードを入力</a:t>
            </a:r>
            <a:endParaRPr lang="en-US" sz="1400" dirty="0"/>
          </a:p>
        </p:txBody>
      </p:sp>
      <p:sp>
        <p:nvSpPr>
          <p:cNvPr id="9" name="Text 7"/>
          <p:cNvSpPr/>
          <p:nvPr/>
        </p:nvSpPr>
        <p:spPr>
          <a:xfrm>
            <a:off x="1005840" y="1901952"/>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8文字以上で設定してください。</a:t>
            </a:r>
            <a:endParaRPr lang="en-US" sz="1200" dirty="0"/>
          </a:p>
        </p:txBody>
      </p:sp>
      <p:sp>
        <p:nvSpPr>
          <p:cNvPr id="10" name="Shape 8"/>
          <p:cNvSpPr/>
          <p:nvPr/>
        </p:nvSpPr>
        <p:spPr>
          <a:xfrm>
            <a:off x="566928" y="2418588"/>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41858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40030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確認用にもう一度入力</a:t>
            </a:r>
            <a:endParaRPr lang="en-US" sz="1400" dirty="0"/>
          </a:p>
        </p:txBody>
      </p:sp>
      <p:sp>
        <p:nvSpPr>
          <p:cNvPr id="13" name="Text 11"/>
          <p:cNvSpPr/>
          <p:nvPr/>
        </p:nvSpPr>
        <p:spPr>
          <a:xfrm>
            <a:off x="1005840" y="2747772"/>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右側の目のマークで入力内容を確認できます。</a:t>
            </a:r>
            <a:endParaRPr lang="en-US" sz="1200" dirty="0"/>
          </a:p>
        </p:txBody>
      </p:sp>
      <p:sp>
        <p:nvSpPr>
          <p:cNvPr id="14" name="Shape 12"/>
          <p:cNvSpPr/>
          <p:nvPr/>
        </p:nvSpPr>
        <p:spPr>
          <a:xfrm>
            <a:off x="566928" y="3264408"/>
            <a:ext cx="310896" cy="310896"/>
          </a:xfrm>
          <a:prstGeom prst="ellipse">
            <a:avLst/>
          </a:prstGeom>
          <a:solidFill>
            <a:srgbClr val="FDEEE4"/>
          </a:solidFill>
          <a:ln w="12700">
            <a:solidFill>
              <a:srgbClr val="FDEEE4"/>
            </a:solidFill>
            <a:prstDash val="solid"/>
          </a:ln>
        </p:spPr>
      </p:sp>
      <p:sp>
        <p:nvSpPr>
          <p:cNvPr id="15" name="Text 13"/>
          <p:cNvSpPr/>
          <p:nvPr/>
        </p:nvSpPr>
        <p:spPr>
          <a:xfrm>
            <a:off x="566928" y="326440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6" name="Text 14"/>
          <p:cNvSpPr/>
          <p:nvPr/>
        </p:nvSpPr>
        <p:spPr>
          <a:xfrm>
            <a:off x="1005840" y="324612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「進む」をクリック</a:t>
            </a:r>
            <a:endParaRPr lang="en-US" sz="1400" dirty="0"/>
          </a:p>
        </p:txBody>
      </p:sp>
      <p:sp>
        <p:nvSpPr>
          <p:cNvPr id="17" name="Shape 15"/>
          <p:cNvSpPr/>
          <p:nvPr/>
        </p:nvSpPr>
        <p:spPr>
          <a:xfrm>
            <a:off x="566928" y="5696712"/>
            <a:ext cx="4114800" cy="658368"/>
          </a:xfrm>
          <a:prstGeom prst="roundRect">
            <a:avLst>
              <a:gd name="adj" fmla="val 11111"/>
            </a:avLst>
          </a:prstGeom>
          <a:solidFill>
            <a:srgbClr val="E7F4EE"/>
          </a:solidFill>
          <a:ln w="12700">
            <a:solidFill>
              <a:srgbClr val="E7F4EE"/>
            </a:solidFill>
            <a:prstDash val="solid"/>
          </a:ln>
        </p:spPr>
      </p:sp>
      <p:sp>
        <p:nvSpPr>
          <p:cNvPr id="18" name="Text 16"/>
          <p:cNvSpPr/>
          <p:nvPr/>
        </p:nvSpPr>
        <p:spPr>
          <a:xfrm>
            <a:off x="694944" y="5696712"/>
            <a:ext cx="292608" cy="658368"/>
          </a:xfrm>
          <a:prstGeom prst="rect">
            <a:avLst/>
          </a:prstGeom>
          <a:noFill/>
          <a:ln/>
        </p:spPr>
        <p:txBody>
          <a:bodyPr wrap="square" lIns="0" tIns="0" rIns="0" bIns="0" rtlCol="0" anchor="ctr"/>
          <a:lstStyle/>
          <a:p>
            <a:pPr algn="ctr" indent="0" marL="0">
              <a:buNone/>
            </a:pPr>
            <a:r>
              <a:rPr lang="en-US" sz="1400" b="1" dirty="0">
                <a:solidFill>
                  <a:srgbClr val="1B6B4E"/>
                </a:solidFill>
                <a:latin typeface="Yu Gothic" pitchFamily="34" charset="0"/>
                <a:ea typeface="Yu Gothic" pitchFamily="34" charset="-122"/>
                <a:cs typeface="Yu Gothic" pitchFamily="34" charset="-120"/>
              </a:rPr>
              <a:t>✓</a:t>
            </a:r>
            <a:endParaRPr lang="en-US" sz="1400" dirty="0"/>
          </a:p>
        </p:txBody>
      </p:sp>
      <p:sp>
        <p:nvSpPr>
          <p:cNvPr id="19" name="Text 17"/>
          <p:cNvSpPr/>
          <p:nvPr/>
        </p:nvSpPr>
        <p:spPr>
          <a:xfrm>
            <a:off x="1042416" y="5769864"/>
            <a:ext cx="3456432" cy="512064"/>
          </a:xfrm>
          <a:prstGeom prst="rect">
            <a:avLst/>
          </a:prstGeom>
          <a:noFill/>
          <a:ln/>
        </p:spPr>
        <p:txBody>
          <a:bodyPr wrap="square" lIns="0" tIns="0" rIns="0" bIns="0" rtlCol="0" anchor="ctr"/>
          <a:lstStyle/>
          <a:p>
            <a:pPr indent="0" marL="0">
              <a:lnSpc>
                <a:spcPct val="125000"/>
              </a:lnSpc>
              <a:buNone/>
            </a:pPr>
            <a:r>
              <a:rPr lang="en-US" sz="1150" dirty="0">
                <a:solidFill>
                  <a:srgbClr val="1B6B4E"/>
                </a:solidFill>
                <a:latin typeface="Yu Gothic" pitchFamily="34" charset="0"/>
                <a:ea typeface="Yu Gothic" pitchFamily="34" charset="-122"/>
                <a:cs typeface="Yu Gothic" pitchFamily="34" charset="-120"/>
              </a:rPr>
              <a:t>決めたパスワードは必ず控えておいてください。</a:t>
            </a:r>
            <a:endParaRPr lang="en-US" sz="1150" dirty="0"/>
          </a:p>
        </p:txBody>
      </p:sp>
      <p:sp>
        <p:nvSpPr>
          <p:cNvPr id="20" name="Shape 18"/>
          <p:cNvSpPr/>
          <p:nvPr/>
        </p:nvSpPr>
        <p:spPr>
          <a:xfrm>
            <a:off x="5637236" y="1353312"/>
            <a:ext cx="5459049" cy="5065776"/>
          </a:xfrm>
          <a:prstGeom prst="roundRect">
            <a:avLst>
              <a:gd name="adj" fmla="val 1083"/>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1" name="Image 0" descr="/Users/kazuya/Documents/boice-cloud/boice-cloude/FoodStock/事業別/TablePOS/Stripe手続きの流れスクショ/004.png">    </p:cNvPr>
          <p:cNvPicPr>
            <a:picLocks noChangeAspect="1"/>
          </p:cNvPicPr>
          <p:nvPr/>
        </p:nvPicPr>
        <p:blipFill>
          <a:blip r:embed="rId1"/>
          <a:stretch>
            <a:fillRect/>
          </a:stretch>
        </p:blipFill>
        <p:spPr>
          <a:xfrm>
            <a:off x="5701244" y="1417320"/>
            <a:ext cx="5331033" cy="4937760"/>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5</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企業・店舗情報を入力</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会社と、最初に登録する店舗の基本情報を入力します。</a:t>
            </a:r>
            <a:endParaRPr lang="en-US" sz="1300" dirty="0"/>
          </a:p>
        </p:txBody>
      </p:sp>
      <p:sp>
        <p:nvSpPr>
          <p:cNvPr id="6" name="Shape 4"/>
          <p:cNvSpPr/>
          <p:nvPr/>
        </p:nvSpPr>
        <p:spPr>
          <a:xfrm>
            <a:off x="566928" y="1499616"/>
            <a:ext cx="310896" cy="310896"/>
          </a:xfrm>
          <a:prstGeom prst="ellipse">
            <a:avLst/>
          </a:prstGeom>
          <a:solidFill>
            <a:srgbClr val="FDEEE4"/>
          </a:solidFill>
          <a:ln w="12700">
            <a:solidFill>
              <a:srgbClr val="FDEEE4"/>
            </a:solidFill>
            <a:prstDash val="solid"/>
          </a:ln>
        </p:spPr>
      </p:sp>
      <p:sp>
        <p:nvSpPr>
          <p:cNvPr id="7" name="Text 5"/>
          <p:cNvSpPr/>
          <p:nvPr/>
        </p:nvSpPr>
        <p:spPr>
          <a:xfrm>
            <a:off x="566928" y="149961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48132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会社名 / 屋号　※必須</a:t>
            </a:r>
            <a:endParaRPr lang="en-US" sz="1400" dirty="0"/>
          </a:p>
        </p:txBody>
      </p:sp>
      <p:sp>
        <p:nvSpPr>
          <p:cNvPr id="9" name="Shape 7"/>
          <p:cNvSpPr/>
          <p:nvPr/>
        </p:nvSpPr>
        <p:spPr>
          <a:xfrm>
            <a:off x="566928" y="2066544"/>
            <a:ext cx="310896" cy="310896"/>
          </a:xfrm>
          <a:prstGeom prst="ellipse">
            <a:avLst/>
          </a:prstGeom>
          <a:solidFill>
            <a:srgbClr val="FDEEE4"/>
          </a:solidFill>
          <a:ln w="12700">
            <a:solidFill>
              <a:srgbClr val="FDEEE4"/>
            </a:solidFill>
            <a:prstDash val="solid"/>
          </a:ln>
        </p:spPr>
      </p:sp>
      <p:sp>
        <p:nvSpPr>
          <p:cNvPr id="10" name="Text 8"/>
          <p:cNvSpPr/>
          <p:nvPr/>
        </p:nvSpPr>
        <p:spPr>
          <a:xfrm>
            <a:off x="566928" y="2066544"/>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1" name="Text 9"/>
          <p:cNvSpPr/>
          <p:nvPr/>
        </p:nvSpPr>
        <p:spPr>
          <a:xfrm>
            <a:off x="1005840" y="2048256"/>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代表者名　※必須</a:t>
            </a:r>
            <a:endParaRPr lang="en-US" sz="1400" dirty="0"/>
          </a:p>
        </p:txBody>
      </p:sp>
      <p:sp>
        <p:nvSpPr>
          <p:cNvPr id="12" name="Shape 10"/>
          <p:cNvSpPr/>
          <p:nvPr/>
        </p:nvSpPr>
        <p:spPr>
          <a:xfrm>
            <a:off x="566928" y="2633472"/>
            <a:ext cx="310896" cy="310896"/>
          </a:xfrm>
          <a:prstGeom prst="ellipse">
            <a:avLst/>
          </a:prstGeom>
          <a:solidFill>
            <a:srgbClr val="FDEEE4"/>
          </a:solidFill>
          <a:ln w="12700">
            <a:solidFill>
              <a:srgbClr val="FDEEE4"/>
            </a:solidFill>
            <a:prstDash val="solid"/>
          </a:ln>
        </p:spPr>
      </p:sp>
      <p:sp>
        <p:nvSpPr>
          <p:cNvPr id="13" name="Text 11"/>
          <p:cNvSpPr/>
          <p:nvPr/>
        </p:nvSpPr>
        <p:spPr>
          <a:xfrm>
            <a:off x="566928" y="2633472"/>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4" name="Text 12"/>
          <p:cNvSpPr/>
          <p:nvPr/>
        </p:nvSpPr>
        <p:spPr>
          <a:xfrm>
            <a:off x="1005840" y="2615184"/>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電話番号・郵便番号・住所</a:t>
            </a:r>
            <a:endParaRPr lang="en-US" sz="1400" dirty="0"/>
          </a:p>
        </p:txBody>
      </p:sp>
      <p:sp>
        <p:nvSpPr>
          <p:cNvPr id="15" name="Shape 13"/>
          <p:cNvSpPr/>
          <p:nvPr/>
        </p:nvSpPr>
        <p:spPr>
          <a:xfrm>
            <a:off x="566928" y="3200400"/>
            <a:ext cx="310896" cy="310896"/>
          </a:xfrm>
          <a:prstGeom prst="ellipse">
            <a:avLst/>
          </a:prstGeom>
          <a:solidFill>
            <a:srgbClr val="FDEEE4"/>
          </a:solidFill>
          <a:ln w="12700">
            <a:solidFill>
              <a:srgbClr val="FDEEE4"/>
            </a:solidFill>
            <a:prstDash val="solid"/>
          </a:ln>
        </p:spPr>
      </p:sp>
      <p:sp>
        <p:nvSpPr>
          <p:cNvPr id="16" name="Text 14"/>
          <p:cNvSpPr/>
          <p:nvPr/>
        </p:nvSpPr>
        <p:spPr>
          <a:xfrm>
            <a:off x="566928" y="3200400"/>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4</a:t>
            </a:r>
            <a:endParaRPr lang="en-US" sz="1200" dirty="0"/>
          </a:p>
        </p:txBody>
      </p:sp>
      <p:sp>
        <p:nvSpPr>
          <p:cNvPr id="17" name="Text 15"/>
          <p:cNvSpPr/>
          <p:nvPr/>
        </p:nvSpPr>
        <p:spPr>
          <a:xfrm>
            <a:off x="1005840" y="3182112"/>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店舗名　※必須</a:t>
            </a:r>
            <a:endParaRPr lang="en-US" sz="1400" dirty="0"/>
          </a:p>
        </p:txBody>
      </p:sp>
      <p:sp>
        <p:nvSpPr>
          <p:cNvPr id="18" name="Text 16"/>
          <p:cNvSpPr/>
          <p:nvPr/>
        </p:nvSpPr>
        <p:spPr>
          <a:xfrm>
            <a:off x="1005840" y="3529584"/>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最初の1店舗を入力します。店舗はあとから追加できます。</a:t>
            </a:r>
            <a:endParaRPr lang="en-US" sz="1200" dirty="0"/>
          </a:p>
        </p:txBody>
      </p:sp>
      <p:sp>
        <p:nvSpPr>
          <p:cNvPr id="19" name="Shape 17"/>
          <p:cNvSpPr/>
          <p:nvPr/>
        </p:nvSpPr>
        <p:spPr>
          <a:xfrm>
            <a:off x="566928" y="4270248"/>
            <a:ext cx="310896" cy="310896"/>
          </a:xfrm>
          <a:prstGeom prst="ellipse">
            <a:avLst/>
          </a:prstGeom>
          <a:solidFill>
            <a:srgbClr val="FDEEE4"/>
          </a:solidFill>
          <a:ln w="12700">
            <a:solidFill>
              <a:srgbClr val="FDEEE4"/>
            </a:solidFill>
            <a:prstDash val="solid"/>
          </a:ln>
        </p:spPr>
      </p:sp>
      <p:sp>
        <p:nvSpPr>
          <p:cNvPr id="20" name="Text 18"/>
          <p:cNvSpPr/>
          <p:nvPr/>
        </p:nvSpPr>
        <p:spPr>
          <a:xfrm>
            <a:off x="566928" y="427024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5</a:t>
            </a:r>
            <a:endParaRPr lang="en-US" sz="1200" dirty="0"/>
          </a:p>
        </p:txBody>
      </p:sp>
      <p:sp>
        <p:nvSpPr>
          <p:cNvPr id="21" name="Text 19"/>
          <p:cNvSpPr/>
          <p:nvPr/>
        </p:nvSpPr>
        <p:spPr>
          <a:xfrm>
            <a:off x="1005840" y="425196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「利用を開始する」をクリック</a:t>
            </a:r>
            <a:endParaRPr lang="en-US" sz="1400" dirty="0"/>
          </a:p>
        </p:txBody>
      </p:sp>
      <p:sp>
        <p:nvSpPr>
          <p:cNvPr id="22" name="Shape 20"/>
          <p:cNvSpPr/>
          <p:nvPr/>
        </p:nvSpPr>
        <p:spPr>
          <a:xfrm>
            <a:off x="566928" y="5577840"/>
            <a:ext cx="4114800" cy="777240"/>
          </a:xfrm>
          <a:prstGeom prst="roundRect">
            <a:avLst>
              <a:gd name="adj" fmla="val 9412"/>
            </a:avLst>
          </a:prstGeom>
          <a:solidFill>
            <a:srgbClr val="EAF1FA"/>
          </a:solidFill>
          <a:ln w="12700">
            <a:solidFill>
              <a:srgbClr val="EAF1FA"/>
            </a:solidFill>
            <a:prstDash val="solid"/>
          </a:ln>
        </p:spPr>
      </p:sp>
      <p:sp>
        <p:nvSpPr>
          <p:cNvPr id="23" name="Text 21"/>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1F4E85"/>
                </a:solidFill>
                <a:latin typeface="Yu Gothic" pitchFamily="34" charset="0"/>
                <a:ea typeface="Yu Gothic" pitchFamily="34" charset="-122"/>
                <a:cs typeface="Yu Gothic" pitchFamily="34" charset="-120"/>
              </a:rPr>
              <a:t>？</a:t>
            </a:r>
            <a:endParaRPr lang="en-US" sz="1400" dirty="0"/>
          </a:p>
        </p:txBody>
      </p:sp>
      <p:sp>
        <p:nvSpPr>
          <p:cNvPr id="24" name="Text 22"/>
          <p:cNvSpPr/>
          <p:nvPr/>
        </p:nvSpPr>
        <p:spPr>
          <a:xfrm>
            <a:off x="1042416" y="5650992"/>
            <a:ext cx="3456432" cy="630936"/>
          </a:xfrm>
          <a:prstGeom prst="rect">
            <a:avLst/>
          </a:prstGeom>
          <a:noFill/>
          <a:ln/>
        </p:spPr>
        <p:txBody>
          <a:bodyPr wrap="square" lIns="0" tIns="0" rIns="0" bIns="0" rtlCol="0" anchor="ctr"/>
          <a:lstStyle/>
          <a:p>
            <a:pPr indent="0" marL="0">
              <a:lnSpc>
                <a:spcPct val="125000"/>
              </a:lnSpc>
              <a:buNone/>
            </a:pPr>
            <a:r>
              <a:rPr lang="en-US" sz="1150" dirty="0">
                <a:solidFill>
                  <a:srgbClr val="1F4E85"/>
                </a:solidFill>
                <a:latin typeface="Yu Gothic" pitchFamily="34" charset="0"/>
                <a:ea typeface="Yu Gothic" pitchFamily="34" charset="-122"/>
                <a:cs typeface="Yu Gothic" pitchFamily="34" charset="-120"/>
              </a:rPr>
              <a:t>赤い * が付いた項目が必須です。店舗情報はいつでも変更・追加できます。</a:t>
            </a:r>
            <a:endParaRPr lang="en-US" sz="1150" dirty="0"/>
          </a:p>
        </p:txBody>
      </p:sp>
      <p:sp>
        <p:nvSpPr>
          <p:cNvPr id="25" name="Shape 23"/>
          <p:cNvSpPr/>
          <p:nvPr/>
        </p:nvSpPr>
        <p:spPr>
          <a:xfrm>
            <a:off x="5750534" y="1307592"/>
            <a:ext cx="5232451" cy="5157216"/>
          </a:xfrm>
          <a:prstGeom prst="roundRect">
            <a:avLst>
              <a:gd name="adj" fmla="val 1064"/>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6" name="Image 0" descr="/Users/kazuya/Documents/boice-cloud/boice-cloude/FoodStock/事業別/TablePOS/Stripe手続きの流れスクショ/005.png">    </p:cNvPr>
          <p:cNvPicPr>
            <a:picLocks noChangeAspect="1"/>
          </p:cNvPicPr>
          <p:nvPr/>
        </p:nvPicPr>
        <p:blipFill>
          <a:blip r:embed="rId1"/>
          <a:stretch>
            <a:fillRect/>
          </a:stretch>
        </p:blipFill>
        <p:spPr>
          <a:xfrm>
            <a:off x="5814542" y="1371600"/>
            <a:ext cx="5104435" cy="5029200"/>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6283F"/>
        </a:solidFill>
      </p:bgPr>
    </p:bg>
    <p:spTree>
      <p:nvGrpSpPr>
        <p:cNvPr id="1" name=""/>
        <p:cNvGrpSpPr/>
        <p:nvPr/>
      </p:nvGrpSpPr>
      <p:grpSpPr>
        <a:xfrm>
          <a:off x="0" y="0"/>
          <a:ext cx="0" cy="0"/>
          <a:chOff x="0" y="0"/>
          <a:chExt cx="0" cy="0"/>
        </a:xfrm>
      </p:grpSpPr>
      <p:sp>
        <p:nvSpPr>
          <p:cNvPr id="2" name="Text 0"/>
          <p:cNvSpPr/>
          <p:nvPr/>
        </p:nvSpPr>
        <p:spPr>
          <a:xfrm>
            <a:off x="658368" y="1737360"/>
            <a:ext cx="5852160" cy="365760"/>
          </a:xfrm>
          <a:prstGeom prst="rect">
            <a:avLst/>
          </a:prstGeom>
          <a:noFill/>
          <a:ln/>
        </p:spPr>
        <p:txBody>
          <a:bodyPr wrap="square" lIns="0" tIns="0" rIns="0" bIns="0" rtlCol="0" anchor="ctr"/>
          <a:lstStyle/>
          <a:p>
            <a:pPr indent="0" marL="0">
              <a:buNone/>
            </a:pPr>
            <a:r>
              <a:rPr lang="en-US" sz="1500" b="1" spc="300" kern="0" dirty="0">
                <a:solidFill>
                  <a:srgbClr val="F26B21"/>
                </a:solidFill>
                <a:latin typeface="Yu Gothic" pitchFamily="34" charset="0"/>
                <a:ea typeface="Yu Gothic" pitchFamily="34" charset="-122"/>
                <a:cs typeface="Yu Gothic" pitchFamily="34" charset="-120"/>
              </a:rPr>
              <a:t>PART 2</a:t>
            </a:r>
            <a:endParaRPr lang="en-US" sz="1500" dirty="0"/>
          </a:p>
        </p:txBody>
      </p:sp>
      <p:sp>
        <p:nvSpPr>
          <p:cNvPr id="3" name="Text 1"/>
          <p:cNvSpPr/>
          <p:nvPr/>
        </p:nvSpPr>
        <p:spPr>
          <a:xfrm>
            <a:off x="658368" y="2194560"/>
            <a:ext cx="6766560" cy="1371600"/>
          </a:xfrm>
          <a:prstGeom prst="rect">
            <a:avLst/>
          </a:prstGeom>
          <a:noFill/>
          <a:ln/>
        </p:spPr>
        <p:txBody>
          <a:bodyPr wrap="square" lIns="0" tIns="0" rIns="0" bIns="0" rtlCol="0" anchor="ctr"/>
          <a:lstStyle/>
          <a:p>
            <a:pPr indent="0" marL="0">
              <a:lnSpc>
                <a:spcPct val="110000"/>
              </a:lnSpc>
              <a:buNone/>
            </a:pPr>
            <a:r>
              <a:rPr lang="en-US" sz="4000" b="1" dirty="0">
                <a:solidFill>
                  <a:srgbClr val="FFFFFF"/>
                </a:solidFill>
                <a:latin typeface="Yu Gothic" pitchFamily="34" charset="0"/>
                <a:ea typeface="Yu Gothic" pitchFamily="34" charset="-122"/>
                <a:cs typeface="Yu Gothic" pitchFamily="34" charset="-120"/>
              </a:rPr>
              <a:t>Stripe</a:t>
            </a:r>
            <a:endParaRPr lang="en-US" sz="4000" dirty="0"/>
          </a:p>
          <a:p>
            <a:pPr indent="0" marL="0">
              <a:lnSpc>
                <a:spcPct val="110000"/>
              </a:lnSpc>
              <a:buNone/>
            </a:pPr>
            <a:r>
              <a:rPr lang="en-US" sz="4000" b="1" dirty="0">
                <a:solidFill>
                  <a:srgbClr val="FFFFFF"/>
                </a:solidFill>
                <a:latin typeface="Yu Gothic" pitchFamily="34" charset="0"/>
                <a:ea typeface="Yu Gothic" pitchFamily="34" charset="-122"/>
                <a:cs typeface="Yu Gothic" pitchFamily="34" charset="-120"/>
              </a:rPr>
              <a:t>アカウント作成</a:t>
            </a:r>
            <a:endParaRPr lang="en-US" sz="4000" dirty="0"/>
          </a:p>
        </p:txBody>
      </p:sp>
      <p:sp>
        <p:nvSpPr>
          <p:cNvPr id="4" name="Text 2"/>
          <p:cNvSpPr/>
          <p:nvPr/>
        </p:nvSpPr>
        <p:spPr>
          <a:xfrm>
            <a:off x="658368" y="3703320"/>
            <a:ext cx="6309360" cy="731520"/>
          </a:xfrm>
          <a:prstGeom prst="rect">
            <a:avLst/>
          </a:prstGeom>
          <a:noFill/>
          <a:ln/>
        </p:spPr>
        <p:txBody>
          <a:bodyPr wrap="square" lIns="0" tIns="0" rIns="0" bIns="0" rtlCol="0" anchor="ctr"/>
          <a:lstStyle/>
          <a:p>
            <a:pPr indent="0" marL="0">
              <a:lnSpc>
                <a:spcPct val="130000"/>
              </a:lnSpc>
              <a:buNone/>
            </a:pPr>
            <a:r>
              <a:rPr lang="en-US" sz="1400" dirty="0">
                <a:solidFill>
                  <a:srgbClr val="AFC0D2"/>
                </a:solidFill>
                <a:latin typeface="Yu Gothic" pitchFamily="34" charset="0"/>
                <a:ea typeface="Yu Gothic" pitchFamily="34" charset="-122"/>
                <a:cs typeface="Yu Gothic" pitchFamily="34" charset="-120"/>
              </a:rPr>
              <a:t>TablePOS の画面から Stripe へ進み、アカウントを作ります。</a:t>
            </a:r>
            <a:endParaRPr lang="en-US" sz="1400" dirty="0"/>
          </a:p>
        </p:txBody>
      </p:sp>
      <p:sp>
        <p:nvSpPr>
          <p:cNvPr id="5" name="Shape 3"/>
          <p:cNvSpPr/>
          <p:nvPr/>
        </p:nvSpPr>
        <p:spPr>
          <a:xfrm>
            <a:off x="7498080" y="2276856"/>
            <a:ext cx="4114800" cy="493776"/>
          </a:xfrm>
          <a:prstGeom prst="roundRect">
            <a:avLst>
              <a:gd name="adj" fmla="val 14815"/>
            </a:avLst>
          </a:prstGeom>
          <a:solidFill>
            <a:srgbClr val="223A57"/>
          </a:solidFill>
          <a:ln w="12700">
            <a:solidFill>
              <a:srgbClr val="223A57"/>
            </a:solidFill>
            <a:prstDash val="solid"/>
          </a:ln>
        </p:spPr>
      </p:sp>
      <p:sp>
        <p:nvSpPr>
          <p:cNvPr id="6" name="Text 4"/>
          <p:cNvSpPr/>
          <p:nvPr/>
        </p:nvSpPr>
        <p:spPr>
          <a:xfrm>
            <a:off x="7754112" y="2276856"/>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6  決済方法でカード決済を ON</a:t>
            </a:r>
            <a:endParaRPr lang="en-US" sz="1250" dirty="0"/>
          </a:p>
        </p:txBody>
      </p:sp>
      <p:sp>
        <p:nvSpPr>
          <p:cNvPr id="7" name="Shape 5"/>
          <p:cNvSpPr/>
          <p:nvPr/>
        </p:nvSpPr>
        <p:spPr>
          <a:xfrm>
            <a:off x="7498080" y="2880360"/>
            <a:ext cx="4114800" cy="493776"/>
          </a:xfrm>
          <a:prstGeom prst="roundRect">
            <a:avLst>
              <a:gd name="adj" fmla="val 14815"/>
            </a:avLst>
          </a:prstGeom>
          <a:solidFill>
            <a:srgbClr val="223A57"/>
          </a:solidFill>
          <a:ln w="12700">
            <a:solidFill>
              <a:srgbClr val="223A57"/>
            </a:solidFill>
            <a:prstDash val="solid"/>
          </a:ln>
        </p:spPr>
      </p:sp>
      <p:sp>
        <p:nvSpPr>
          <p:cNvPr id="8" name="Text 6"/>
          <p:cNvSpPr/>
          <p:nvPr/>
        </p:nvSpPr>
        <p:spPr>
          <a:xfrm>
            <a:off x="7754112" y="2880360"/>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7  Stripe にメールアドレスを登録</a:t>
            </a:r>
            <a:endParaRPr lang="en-US" sz="1250" dirty="0"/>
          </a:p>
        </p:txBody>
      </p:sp>
      <p:sp>
        <p:nvSpPr>
          <p:cNvPr id="9" name="Shape 7"/>
          <p:cNvSpPr/>
          <p:nvPr/>
        </p:nvSpPr>
        <p:spPr>
          <a:xfrm>
            <a:off x="7498080" y="3483864"/>
            <a:ext cx="4114800" cy="493776"/>
          </a:xfrm>
          <a:prstGeom prst="roundRect">
            <a:avLst>
              <a:gd name="adj" fmla="val 14815"/>
            </a:avLst>
          </a:prstGeom>
          <a:solidFill>
            <a:srgbClr val="223A57"/>
          </a:solidFill>
          <a:ln w="12700">
            <a:solidFill>
              <a:srgbClr val="223A57"/>
            </a:solidFill>
            <a:prstDash val="solid"/>
          </a:ln>
        </p:spPr>
      </p:sp>
      <p:sp>
        <p:nvSpPr>
          <p:cNvPr id="10" name="Text 8"/>
          <p:cNvSpPr/>
          <p:nvPr/>
        </p:nvSpPr>
        <p:spPr>
          <a:xfrm>
            <a:off x="7754112" y="3483864"/>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8  Stripe のパスワードを設定</a:t>
            </a:r>
            <a:endParaRPr lang="en-US" sz="1250" dirty="0"/>
          </a:p>
        </p:txBody>
      </p:sp>
      <p:sp>
        <p:nvSpPr>
          <p:cNvPr id="11" name="Shape 9"/>
          <p:cNvSpPr/>
          <p:nvPr/>
        </p:nvSpPr>
        <p:spPr>
          <a:xfrm>
            <a:off x="7498080" y="4087368"/>
            <a:ext cx="4114800" cy="493776"/>
          </a:xfrm>
          <a:prstGeom prst="roundRect">
            <a:avLst>
              <a:gd name="adj" fmla="val 14815"/>
            </a:avLst>
          </a:prstGeom>
          <a:solidFill>
            <a:srgbClr val="223A57"/>
          </a:solidFill>
          <a:ln w="12700">
            <a:solidFill>
              <a:srgbClr val="223A57"/>
            </a:solidFill>
            <a:prstDash val="solid"/>
          </a:ln>
        </p:spPr>
      </p:sp>
      <p:sp>
        <p:nvSpPr>
          <p:cNvPr id="12" name="Text 10"/>
          <p:cNvSpPr/>
          <p:nvPr/>
        </p:nvSpPr>
        <p:spPr>
          <a:xfrm>
            <a:off x="7754112" y="4087368"/>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9  2段階認証を設定</a:t>
            </a:r>
            <a:endParaRPr lang="en-US" sz="12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6</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利用開始準備ウィザードの「店舗設定」</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ログイン後、まず店舗の基本情報を設定します。</a:t>
            </a:r>
            <a:endParaRPr lang="en-US" sz="1300" dirty="0"/>
          </a:p>
        </p:txBody>
      </p:sp>
      <p:sp>
        <p:nvSpPr>
          <p:cNvPr id="6" name="Shape 4"/>
          <p:cNvSpPr/>
          <p:nvPr/>
        </p:nvSpPr>
        <p:spPr>
          <a:xfrm>
            <a:off x="566928" y="157276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7276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5448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サービス利用用途を選ぶ</a:t>
            </a:r>
            <a:endParaRPr lang="en-US" sz="1400" dirty="0"/>
          </a:p>
        </p:txBody>
      </p:sp>
      <p:sp>
        <p:nvSpPr>
          <p:cNvPr id="9" name="Text 7"/>
          <p:cNvSpPr/>
          <p:nvPr/>
        </p:nvSpPr>
        <p:spPr>
          <a:xfrm>
            <a:off x="1005840" y="1901952"/>
            <a:ext cx="3675888" cy="726948"/>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店内オーダー（テーブルのQRから注文）／店外オーダー（テイクアウト・配達）。複数選択でき、あとから変更もできます。</a:t>
            </a:r>
            <a:endParaRPr lang="en-US" sz="1200" dirty="0"/>
          </a:p>
        </p:txBody>
      </p:sp>
      <p:sp>
        <p:nvSpPr>
          <p:cNvPr id="10" name="Shape 8"/>
          <p:cNvSpPr/>
          <p:nvPr/>
        </p:nvSpPr>
        <p:spPr>
          <a:xfrm>
            <a:off x="566928" y="2866644"/>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866644"/>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848356"/>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店舗名・住所・電話番号を確認</a:t>
            </a:r>
            <a:endParaRPr lang="en-US" sz="1400" dirty="0"/>
          </a:p>
        </p:txBody>
      </p:sp>
      <p:sp>
        <p:nvSpPr>
          <p:cNvPr id="13" name="Shape 11"/>
          <p:cNvSpPr/>
          <p:nvPr/>
        </p:nvSpPr>
        <p:spPr>
          <a:xfrm>
            <a:off x="566928" y="3433572"/>
            <a:ext cx="310896" cy="310896"/>
          </a:xfrm>
          <a:prstGeom prst="ellipse">
            <a:avLst/>
          </a:prstGeom>
          <a:solidFill>
            <a:srgbClr val="FDEEE4"/>
          </a:solidFill>
          <a:ln w="12700">
            <a:solidFill>
              <a:srgbClr val="FDEEE4"/>
            </a:solidFill>
            <a:prstDash val="solid"/>
          </a:ln>
        </p:spPr>
      </p:sp>
      <p:sp>
        <p:nvSpPr>
          <p:cNvPr id="14" name="Text 12"/>
          <p:cNvSpPr/>
          <p:nvPr/>
        </p:nvSpPr>
        <p:spPr>
          <a:xfrm>
            <a:off x="566928" y="3433572"/>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5" name="Text 13"/>
          <p:cNvSpPr/>
          <p:nvPr/>
        </p:nvSpPr>
        <p:spPr>
          <a:xfrm>
            <a:off x="1005840" y="3415284"/>
            <a:ext cx="3675888" cy="603504"/>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店舗ロゴ・営業時間・定休日・消費税率などを設定</a:t>
            </a:r>
            <a:endParaRPr lang="en-US" sz="1400" dirty="0"/>
          </a:p>
        </p:txBody>
      </p:sp>
      <p:sp>
        <p:nvSpPr>
          <p:cNvPr id="16" name="Shape 14"/>
          <p:cNvSpPr/>
          <p:nvPr/>
        </p:nvSpPr>
        <p:spPr>
          <a:xfrm>
            <a:off x="566928" y="5577840"/>
            <a:ext cx="4114800" cy="777240"/>
          </a:xfrm>
          <a:prstGeom prst="roundRect">
            <a:avLst>
              <a:gd name="adj" fmla="val 9412"/>
            </a:avLst>
          </a:prstGeom>
          <a:solidFill>
            <a:srgbClr val="E7F4EE"/>
          </a:solidFill>
          <a:ln w="12700">
            <a:solidFill>
              <a:srgbClr val="E7F4EE"/>
            </a:solidFill>
            <a:prstDash val="solid"/>
          </a:ln>
        </p:spPr>
      </p:sp>
      <p:sp>
        <p:nvSpPr>
          <p:cNvPr id="17" name="Text 15"/>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1B6B4E"/>
                </a:solidFill>
                <a:latin typeface="Yu Gothic" pitchFamily="34" charset="0"/>
                <a:ea typeface="Yu Gothic" pitchFamily="34" charset="-122"/>
                <a:cs typeface="Yu Gothic" pitchFamily="34" charset="-120"/>
              </a:rPr>
              <a:t>✓</a:t>
            </a:r>
            <a:endParaRPr lang="en-US" sz="1400" dirty="0"/>
          </a:p>
        </p:txBody>
      </p:sp>
      <p:sp>
        <p:nvSpPr>
          <p:cNvPr id="18" name="Text 16"/>
          <p:cNvSpPr/>
          <p:nvPr/>
        </p:nvSpPr>
        <p:spPr>
          <a:xfrm>
            <a:off x="1042416" y="5650992"/>
            <a:ext cx="3456432" cy="630936"/>
          </a:xfrm>
          <a:prstGeom prst="rect">
            <a:avLst/>
          </a:prstGeom>
          <a:noFill/>
          <a:ln/>
        </p:spPr>
        <p:txBody>
          <a:bodyPr wrap="square" lIns="0" tIns="0" rIns="0" bIns="0" rtlCol="0" anchor="ctr"/>
          <a:lstStyle/>
          <a:p>
            <a:pPr indent="0" marL="0">
              <a:lnSpc>
                <a:spcPct val="125000"/>
              </a:lnSpc>
              <a:buNone/>
            </a:pPr>
            <a:r>
              <a:rPr lang="en-US" sz="1150" dirty="0">
                <a:solidFill>
                  <a:srgbClr val="1B6B4E"/>
                </a:solidFill>
                <a:latin typeface="Yu Gothic" pitchFamily="34" charset="0"/>
                <a:ea typeface="Yu Gothic" pitchFamily="34" charset="-122"/>
                <a:cs typeface="Yu Gothic" pitchFamily="34" charset="-120"/>
              </a:rPr>
              <a:t>ここで設定した内容は、営業開始後も管理画面から変更できます。</a:t>
            </a:r>
            <a:endParaRPr lang="en-US" sz="1150" dirty="0"/>
          </a:p>
        </p:txBody>
      </p:sp>
      <p:sp>
        <p:nvSpPr>
          <p:cNvPr id="19" name="Shape 17"/>
          <p:cNvSpPr/>
          <p:nvPr/>
        </p:nvSpPr>
        <p:spPr>
          <a:xfrm>
            <a:off x="5010912" y="1650409"/>
            <a:ext cx="6711696" cy="4471581"/>
          </a:xfrm>
          <a:prstGeom prst="roundRect">
            <a:avLst>
              <a:gd name="adj" fmla="val 1227"/>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0" name="Image 0" descr="/Users/kazuya/Documents/boice-cloud/boice-cloude/FoodStock/事業別/TablePOS/Stripe手続きの流れスクショ/006-1.png">    </p:cNvPr>
          <p:cNvPicPr>
            <a:picLocks noChangeAspect="1"/>
          </p:cNvPicPr>
          <p:nvPr/>
        </p:nvPicPr>
        <p:blipFill>
          <a:blip r:embed="rId1"/>
          <a:stretch>
            <a:fillRect/>
          </a:stretch>
        </p:blipFill>
        <p:spPr>
          <a:xfrm>
            <a:off x="5074920" y="1714417"/>
            <a:ext cx="6583680" cy="4343565"/>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6</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「クレジットカード」を ON → Stripeと連携する</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同じ画面を下にスクロールし、決済方法を設定します。ここが Stripe への入口です。</a:t>
            </a:r>
            <a:endParaRPr lang="en-US" sz="1300" dirty="0"/>
          </a:p>
        </p:txBody>
      </p:sp>
      <p:sp>
        <p:nvSpPr>
          <p:cNvPr id="6" name="Shape 4"/>
          <p:cNvSpPr/>
          <p:nvPr/>
        </p:nvSpPr>
        <p:spPr>
          <a:xfrm>
            <a:off x="566928" y="1536192"/>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36192"/>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17904"/>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「決済方法」までスクロール</a:t>
            </a:r>
            <a:endParaRPr lang="en-US" sz="1400" dirty="0"/>
          </a:p>
        </p:txBody>
      </p:sp>
      <p:sp>
        <p:nvSpPr>
          <p:cNvPr id="9" name="Shape 7"/>
          <p:cNvSpPr/>
          <p:nvPr/>
        </p:nvSpPr>
        <p:spPr>
          <a:xfrm>
            <a:off x="566928" y="2103120"/>
            <a:ext cx="310896" cy="310896"/>
          </a:xfrm>
          <a:prstGeom prst="ellipse">
            <a:avLst/>
          </a:prstGeom>
          <a:solidFill>
            <a:srgbClr val="FDEEE4"/>
          </a:solidFill>
          <a:ln w="12700">
            <a:solidFill>
              <a:srgbClr val="FDEEE4"/>
            </a:solidFill>
            <a:prstDash val="solid"/>
          </a:ln>
        </p:spPr>
      </p:sp>
      <p:sp>
        <p:nvSpPr>
          <p:cNvPr id="10" name="Text 8"/>
          <p:cNvSpPr/>
          <p:nvPr/>
        </p:nvSpPr>
        <p:spPr>
          <a:xfrm>
            <a:off x="566928" y="2103120"/>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1" name="Text 9"/>
          <p:cNvSpPr/>
          <p:nvPr/>
        </p:nvSpPr>
        <p:spPr>
          <a:xfrm>
            <a:off x="1005840" y="2084832"/>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「クレジットカード」を選択（ON）</a:t>
            </a:r>
            <a:endParaRPr lang="en-US" sz="1400" dirty="0"/>
          </a:p>
        </p:txBody>
      </p:sp>
      <p:sp>
        <p:nvSpPr>
          <p:cNvPr id="12" name="Text 10"/>
          <p:cNvSpPr/>
          <p:nvPr/>
        </p:nvSpPr>
        <p:spPr>
          <a:xfrm>
            <a:off x="1005840" y="2432304"/>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枠が青くなり、下に Stripe 連携のパネルが表示されます。</a:t>
            </a:r>
            <a:endParaRPr lang="en-US" sz="1200" dirty="0"/>
          </a:p>
        </p:txBody>
      </p:sp>
      <p:sp>
        <p:nvSpPr>
          <p:cNvPr id="13" name="Shape 11"/>
          <p:cNvSpPr/>
          <p:nvPr/>
        </p:nvSpPr>
        <p:spPr>
          <a:xfrm>
            <a:off x="566928" y="3172968"/>
            <a:ext cx="310896" cy="310896"/>
          </a:xfrm>
          <a:prstGeom prst="ellipse">
            <a:avLst/>
          </a:prstGeom>
          <a:solidFill>
            <a:srgbClr val="FDEEE4"/>
          </a:solidFill>
          <a:ln w="12700">
            <a:solidFill>
              <a:srgbClr val="FDEEE4"/>
            </a:solidFill>
            <a:prstDash val="solid"/>
          </a:ln>
        </p:spPr>
      </p:sp>
      <p:sp>
        <p:nvSpPr>
          <p:cNvPr id="14" name="Text 12"/>
          <p:cNvSpPr/>
          <p:nvPr/>
        </p:nvSpPr>
        <p:spPr>
          <a:xfrm>
            <a:off x="566928" y="317296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5" name="Text 13"/>
          <p:cNvSpPr/>
          <p:nvPr/>
        </p:nvSpPr>
        <p:spPr>
          <a:xfrm>
            <a:off x="1005840" y="315468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「Stripeと連携する」をクリック</a:t>
            </a:r>
            <a:endParaRPr lang="en-US" sz="1400" dirty="0"/>
          </a:p>
        </p:txBody>
      </p:sp>
      <p:sp>
        <p:nvSpPr>
          <p:cNvPr id="16" name="Text 14"/>
          <p:cNvSpPr/>
          <p:nvPr/>
        </p:nvSpPr>
        <p:spPr>
          <a:xfrm>
            <a:off x="1005840" y="3502152"/>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紫色のボタンです。Stripe の画面に切り替わります。</a:t>
            </a:r>
            <a:endParaRPr lang="en-US" sz="1200" dirty="0"/>
          </a:p>
        </p:txBody>
      </p:sp>
      <p:sp>
        <p:nvSpPr>
          <p:cNvPr id="17" name="Shape 15"/>
          <p:cNvSpPr/>
          <p:nvPr/>
        </p:nvSpPr>
        <p:spPr>
          <a:xfrm>
            <a:off x="566928" y="5353812"/>
            <a:ext cx="4114800" cy="1001268"/>
          </a:xfrm>
          <a:prstGeom prst="roundRect">
            <a:avLst>
              <a:gd name="adj" fmla="val 7306"/>
            </a:avLst>
          </a:prstGeom>
          <a:solidFill>
            <a:srgbClr val="FFF4E0"/>
          </a:solidFill>
          <a:ln w="12700">
            <a:solidFill>
              <a:srgbClr val="FFF4E0"/>
            </a:solidFill>
            <a:prstDash val="solid"/>
          </a:ln>
        </p:spPr>
      </p:sp>
      <p:sp>
        <p:nvSpPr>
          <p:cNvPr id="18" name="Text 16"/>
          <p:cNvSpPr/>
          <p:nvPr/>
        </p:nvSpPr>
        <p:spPr>
          <a:xfrm>
            <a:off x="694944" y="5353812"/>
            <a:ext cx="292608" cy="1001268"/>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19" name="Text 17"/>
          <p:cNvSpPr/>
          <p:nvPr/>
        </p:nvSpPr>
        <p:spPr>
          <a:xfrm>
            <a:off x="1042416" y="5426964"/>
            <a:ext cx="3456432" cy="854964"/>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QRコード決済（PayPay 等）は TablePOS と連動しません。店舗側で別途契約された QR コードを提示し、現地でお支払いいただく運用になります。</a:t>
            </a:r>
            <a:endParaRPr lang="en-US" sz="1150" dirty="0"/>
          </a:p>
        </p:txBody>
      </p:sp>
      <p:sp>
        <p:nvSpPr>
          <p:cNvPr id="20" name="Shape 18"/>
          <p:cNvSpPr/>
          <p:nvPr/>
        </p:nvSpPr>
        <p:spPr>
          <a:xfrm>
            <a:off x="5207621" y="1307592"/>
            <a:ext cx="6318278" cy="5157216"/>
          </a:xfrm>
          <a:prstGeom prst="roundRect">
            <a:avLst>
              <a:gd name="adj" fmla="val 1064"/>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1" name="Image 0" descr="/Users/kazuya/Documents/boice-cloud/boice-cloude/FoodStock/事業別/TablePOS/Stripe手続きの流れスクショ/006-3.png">    </p:cNvPr>
          <p:cNvPicPr>
            <a:picLocks noChangeAspect="1"/>
          </p:cNvPicPr>
          <p:nvPr/>
        </p:nvPicPr>
        <p:blipFill>
          <a:blip r:embed="rId1"/>
          <a:stretch>
            <a:fillRect/>
          </a:stretch>
        </p:blipFill>
        <p:spPr>
          <a:xfrm>
            <a:off x="5271629" y="1371600"/>
            <a:ext cx="6190262" cy="502920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7</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Stripe にメールアドレスを登録</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ここから先は Stripe の画面です。</a:t>
            </a:r>
            <a:endParaRPr lang="en-US" sz="1300" dirty="0"/>
          </a:p>
        </p:txBody>
      </p:sp>
      <p:sp>
        <p:nvSpPr>
          <p:cNvPr id="6" name="Shape 4"/>
          <p:cNvSpPr/>
          <p:nvPr/>
        </p:nvSpPr>
        <p:spPr>
          <a:xfrm>
            <a:off x="566928" y="161848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61848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60020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メールアドレスを入力</a:t>
            </a:r>
            <a:endParaRPr lang="en-US" sz="1400" dirty="0"/>
          </a:p>
        </p:txBody>
      </p:sp>
      <p:sp>
        <p:nvSpPr>
          <p:cNvPr id="9" name="Text 7"/>
          <p:cNvSpPr/>
          <p:nvPr/>
        </p:nvSpPr>
        <p:spPr>
          <a:xfrm>
            <a:off x="1005840" y="1947672"/>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TablePOS と同じアドレスで構いません。</a:t>
            </a:r>
            <a:endParaRPr lang="en-US" sz="1200" dirty="0"/>
          </a:p>
        </p:txBody>
      </p:sp>
      <p:sp>
        <p:nvSpPr>
          <p:cNvPr id="10" name="Shape 8"/>
          <p:cNvSpPr/>
          <p:nvPr/>
        </p:nvSpPr>
        <p:spPr>
          <a:xfrm>
            <a:off x="566928" y="2464308"/>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46430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44602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「続ける」をクリック</a:t>
            </a:r>
            <a:endParaRPr lang="en-US" sz="1400" dirty="0"/>
          </a:p>
        </p:txBody>
      </p:sp>
      <p:sp>
        <p:nvSpPr>
          <p:cNvPr id="13" name="Shape 11"/>
          <p:cNvSpPr/>
          <p:nvPr/>
        </p:nvSpPr>
        <p:spPr>
          <a:xfrm>
            <a:off x="566928" y="5577840"/>
            <a:ext cx="4114800" cy="777240"/>
          </a:xfrm>
          <a:prstGeom prst="roundRect">
            <a:avLst>
              <a:gd name="adj" fmla="val 9412"/>
            </a:avLst>
          </a:prstGeom>
          <a:solidFill>
            <a:srgbClr val="EAF1FA"/>
          </a:solidFill>
          <a:ln w="12700">
            <a:solidFill>
              <a:srgbClr val="EAF1FA"/>
            </a:solidFill>
            <a:prstDash val="solid"/>
          </a:ln>
        </p:spPr>
      </p:sp>
      <p:sp>
        <p:nvSpPr>
          <p:cNvPr id="14" name="Text 12"/>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1F4E85"/>
                </a:solidFill>
                <a:latin typeface="Yu Gothic" pitchFamily="34" charset="0"/>
                <a:ea typeface="Yu Gothic" pitchFamily="34" charset="-122"/>
                <a:cs typeface="Yu Gothic" pitchFamily="34" charset="-120"/>
              </a:rPr>
              <a:t>？</a:t>
            </a:r>
            <a:endParaRPr lang="en-US" sz="1400" dirty="0"/>
          </a:p>
        </p:txBody>
      </p:sp>
      <p:sp>
        <p:nvSpPr>
          <p:cNvPr id="15" name="Text 13"/>
          <p:cNvSpPr/>
          <p:nvPr/>
        </p:nvSpPr>
        <p:spPr>
          <a:xfrm>
            <a:off x="1042416" y="5650992"/>
            <a:ext cx="3456432" cy="630936"/>
          </a:xfrm>
          <a:prstGeom prst="rect">
            <a:avLst/>
          </a:prstGeom>
          <a:noFill/>
          <a:ln/>
        </p:spPr>
        <p:txBody>
          <a:bodyPr wrap="square" lIns="0" tIns="0" rIns="0" bIns="0" rtlCol="0" anchor="ctr"/>
          <a:lstStyle/>
          <a:p>
            <a:pPr indent="0" marL="0">
              <a:lnSpc>
                <a:spcPct val="125000"/>
              </a:lnSpc>
              <a:buNone/>
            </a:pPr>
            <a:r>
              <a:rPr lang="en-US" sz="1150" dirty="0">
                <a:solidFill>
                  <a:srgbClr val="1F4E85"/>
                </a:solidFill>
                <a:latin typeface="Yu Gothic" pitchFamily="34" charset="0"/>
                <a:ea typeface="Yu Gothic" pitchFamily="34" charset="-122"/>
                <a:cs typeface="Yu Gothic" pitchFamily="34" charset="-120"/>
              </a:rPr>
              <a:t>すでに Stripe アカウントをお持ちの場合は、そのアカウントのメールアドレスを入力してください。</a:t>
            </a:r>
            <a:endParaRPr lang="en-US" sz="1150" dirty="0"/>
          </a:p>
        </p:txBody>
      </p:sp>
      <p:sp>
        <p:nvSpPr>
          <p:cNvPr id="16" name="Shape 14"/>
          <p:cNvSpPr/>
          <p:nvPr/>
        </p:nvSpPr>
        <p:spPr>
          <a:xfrm>
            <a:off x="5010912" y="2261410"/>
            <a:ext cx="6711696" cy="2792379"/>
          </a:xfrm>
          <a:prstGeom prst="roundRect">
            <a:avLst>
              <a:gd name="adj" fmla="val 1965"/>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17" name="Image 0" descr="/Users/kazuya/Documents/boice-cloud/boice-cloude/FoodStock/事業別/TablePOS/Stripe手続きの流れスクショ/007.png">    </p:cNvPr>
          <p:cNvPicPr>
            <a:picLocks noChangeAspect="1"/>
          </p:cNvPicPr>
          <p:nvPr/>
        </p:nvPicPr>
        <p:blipFill>
          <a:blip r:embed="rId1"/>
          <a:stretch>
            <a:fillRect/>
          </a:stretch>
        </p:blipFill>
        <p:spPr>
          <a:xfrm>
            <a:off x="5074920" y="2325418"/>
            <a:ext cx="6583680" cy="2664363"/>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8</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Stripe のパスワードを設定</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TablePOS のパスワードとは別に、Stripe 用のパスワードを決めます。</a:t>
            </a:r>
            <a:endParaRPr lang="en-US" sz="1300" dirty="0"/>
          </a:p>
        </p:txBody>
      </p:sp>
      <p:sp>
        <p:nvSpPr>
          <p:cNvPr id="6" name="Shape 4"/>
          <p:cNvSpPr/>
          <p:nvPr/>
        </p:nvSpPr>
        <p:spPr>
          <a:xfrm>
            <a:off x="566928" y="157276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7276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5448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パスワードを入力</a:t>
            </a:r>
            <a:endParaRPr lang="en-US" sz="1400" dirty="0"/>
          </a:p>
        </p:txBody>
      </p:sp>
      <p:sp>
        <p:nvSpPr>
          <p:cNvPr id="9" name="Text 7"/>
          <p:cNvSpPr/>
          <p:nvPr/>
        </p:nvSpPr>
        <p:spPr>
          <a:xfrm>
            <a:off x="1005840" y="1901952"/>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10文字以上で設定してください。複数の単語を組み合わせると安全です。</a:t>
            </a:r>
            <a:endParaRPr lang="en-US" sz="1200" dirty="0"/>
          </a:p>
        </p:txBody>
      </p:sp>
      <p:sp>
        <p:nvSpPr>
          <p:cNvPr id="10" name="Shape 8"/>
          <p:cNvSpPr/>
          <p:nvPr/>
        </p:nvSpPr>
        <p:spPr>
          <a:xfrm>
            <a:off x="566928" y="2642616"/>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64261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62432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お知らせメールのチェックは外してOK</a:t>
            </a:r>
            <a:endParaRPr lang="en-US" sz="1400" dirty="0"/>
          </a:p>
        </p:txBody>
      </p:sp>
      <p:sp>
        <p:nvSpPr>
          <p:cNvPr id="13" name="Text 11"/>
          <p:cNvSpPr/>
          <p:nvPr/>
        </p:nvSpPr>
        <p:spPr>
          <a:xfrm>
            <a:off x="1005840" y="2971800"/>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Stripe からの宣伝メールが不要な場合はチェックを外します。</a:t>
            </a:r>
            <a:endParaRPr lang="en-US" sz="1200" dirty="0"/>
          </a:p>
        </p:txBody>
      </p:sp>
      <p:sp>
        <p:nvSpPr>
          <p:cNvPr id="14" name="Shape 12"/>
          <p:cNvSpPr/>
          <p:nvPr/>
        </p:nvSpPr>
        <p:spPr>
          <a:xfrm>
            <a:off x="566928" y="3712464"/>
            <a:ext cx="310896" cy="310896"/>
          </a:xfrm>
          <a:prstGeom prst="ellipse">
            <a:avLst/>
          </a:prstGeom>
          <a:solidFill>
            <a:srgbClr val="FDEEE4"/>
          </a:solidFill>
          <a:ln w="12700">
            <a:solidFill>
              <a:srgbClr val="FDEEE4"/>
            </a:solidFill>
            <a:prstDash val="solid"/>
          </a:ln>
        </p:spPr>
      </p:sp>
      <p:sp>
        <p:nvSpPr>
          <p:cNvPr id="15" name="Text 13"/>
          <p:cNvSpPr/>
          <p:nvPr/>
        </p:nvSpPr>
        <p:spPr>
          <a:xfrm>
            <a:off x="566928" y="3712464"/>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6" name="Text 14"/>
          <p:cNvSpPr/>
          <p:nvPr/>
        </p:nvSpPr>
        <p:spPr>
          <a:xfrm>
            <a:off x="1005840" y="3694176"/>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「送信」をクリック</a:t>
            </a:r>
            <a:endParaRPr lang="en-US" sz="1400" dirty="0"/>
          </a:p>
        </p:txBody>
      </p:sp>
      <p:sp>
        <p:nvSpPr>
          <p:cNvPr id="17" name="Shape 15"/>
          <p:cNvSpPr/>
          <p:nvPr/>
        </p:nvSpPr>
        <p:spPr>
          <a:xfrm>
            <a:off x="566928" y="5577840"/>
            <a:ext cx="4114800" cy="777240"/>
          </a:xfrm>
          <a:prstGeom prst="roundRect">
            <a:avLst>
              <a:gd name="adj" fmla="val 9412"/>
            </a:avLst>
          </a:prstGeom>
          <a:solidFill>
            <a:srgbClr val="E7F4EE"/>
          </a:solidFill>
          <a:ln w="12700">
            <a:solidFill>
              <a:srgbClr val="E7F4EE"/>
            </a:solidFill>
            <a:prstDash val="solid"/>
          </a:ln>
        </p:spPr>
      </p:sp>
      <p:sp>
        <p:nvSpPr>
          <p:cNvPr id="18" name="Text 16"/>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1B6B4E"/>
                </a:solidFill>
                <a:latin typeface="Yu Gothic" pitchFamily="34" charset="0"/>
                <a:ea typeface="Yu Gothic" pitchFamily="34" charset="-122"/>
                <a:cs typeface="Yu Gothic" pitchFamily="34" charset="-120"/>
              </a:rPr>
              <a:t>✓</a:t>
            </a:r>
            <a:endParaRPr lang="en-US" sz="1400" dirty="0"/>
          </a:p>
        </p:txBody>
      </p:sp>
      <p:sp>
        <p:nvSpPr>
          <p:cNvPr id="19" name="Text 17"/>
          <p:cNvSpPr/>
          <p:nvPr/>
        </p:nvSpPr>
        <p:spPr>
          <a:xfrm>
            <a:off x="1042416" y="5650992"/>
            <a:ext cx="3456432" cy="630936"/>
          </a:xfrm>
          <a:prstGeom prst="rect">
            <a:avLst/>
          </a:prstGeom>
          <a:noFill/>
          <a:ln/>
        </p:spPr>
        <p:txBody>
          <a:bodyPr wrap="square" lIns="0" tIns="0" rIns="0" bIns="0" rtlCol="0" anchor="ctr"/>
          <a:lstStyle/>
          <a:p>
            <a:pPr indent="0" marL="0">
              <a:lnSpc>
                <a:spcPct val="125000"/>
              </a:lnSpc>
              <a:buNone/>
            </a:pPr>
            <a:r>
              <a:rPr lang="en-US" sz="1150" dirty="0">
                <a:solidFill>
                  <a:srgbClr val="1B6B4E"/>
                </a:solidFill>
                <a:latin typeface="Yu Gothic" pitchFamily="34" charset="0"/>
                <a:ea typeface="Yu Gothic" pitchFamily="34" charset="-122"/>
                <a:cs typeface="Yu Gothic" pitchFamily="34" charset="-120"/>
              </a:rPr>
              <a:t>TablePOS のパスワードとは別物です。混同しないよう、両方控えておいてください。</a:t>
            </a:r>
            <a:endParaRPr lang="en-US" sz="1150" dirty="0"/>
          </a:p>
        </p:txBody>
      </p:sp>
      <p:sp>
        <p:nvSpPr>
          <p:cNvPr id="20" name="Shape 18"/>
          <p:cNvSpPr/>
          <p:nvPr/>
        </p:nvSpPr>
        <p:spPr>
          <a:xfrm>
            <a:off x="5010912" y="1928257"/>
            <a:ext cx="6711696" cy="3915887"/>
          </a:xfrm>
          <a:prstGeom prst="roundRect">
            <a:avLst>
              <a:gd name="adj" fmla="val 1401"/>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1" name="Image 0" descr="/Users/kazuya/Documents/boice-cloud/boice-cloude/FoodStock/事業別/TablePOS/Stripe手続きの流れスクショ/008チェック外したバージョン.png">    </p:cNvPr>
          <p:cNvPicPr>
            <a:picLocks noChangeAspect="1"/>
          </p:cNvPicPr>
          <p:nvPr/>
        </p:nvPicPr>
        <p:blipFill>
          <a:blip r:embed="rId1"/>
          <a:stretch>
            <a:fillRect/>
          </a:stretch>
        </p:blipFill>
        <p:spPr>
          <a:xfrm>
            <a:off x="5074920" y="1992265"/>
            <a:ext cx="6583680" cy="3787871"/>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9</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2段階認証を設定</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セキュリティのため、Stripe では2段階認証の設定が必須です。</a:t>
            </a:r>
            <a:endParaRPr lang="en-US" sz="1300" dirty="0"/>
          </a:p>
        </p:txBody>
      </p:sp>
      <p:sp>
        <p:nvSpPr>
          <p:cNvPr id="6" name="Shape 4"/>
          <p:cNvSpPr/>
          <p:nvPr/>
        </p:nvSpPr>
        <p:spPr>
          <a:xfrm>
            <a:off x="566928" y="1554480"/>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54480"/>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36192"/>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認証アプリで QR コードを読み取る</a:t>
            </a:r>
            <a:endParaRPr lang="en-US" sz="1400" dirty="0"/>
          </a:p>
        </p:txBody>
      </p:sp>
      <p:sp>
        <p:nvSpPr>
          <p:cNvPr id="9" name="Text 7"/>
          <p:cNvSpPr/>
          <p:nvPr/>
        </p:nvSpPr>
        <p:spPr>
          <a:xfrm>
            <a:off x="1005840" y="1883664"/>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Google Authenticator や Microsoft Authenticator など。</a:t>
            </a:r>
            <a:endParaRPr lang="en-US" sz="1200" dirty="0"/>
          </a:p>
        </p:txBody>
      </p:sp>
      <p:sp>
        <p:nvSpPr>
          <p:cNvPr id="10" name="Shape 8"/>
          <p:cNvSpPr/>
          <p:nvPr/>
        </p:nvSpPr>
        <p:spPr>
          <a:xfrm>
            <a:off x="566928" y="2624328"/>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62432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60604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アプリに表示された6桁のコードを入力</a:t>
            </a:r>
            <a:endParaRPr lang="en-US" sz="1400" dirty="0"/>
          </a:p>
        </p:txBody>
      </p:sp>
      <p:sp>
        <p:nvSpPr>
          <p:cNvPr id="13" name="Text 11"/>
          <p:cNvSpPr/>
          <p:nvPr/>
        </p:nvSpPr>
        <p:spPr>
          <a:xfrm>
            <a:off x="1005840" y="2953512"/>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「確認コードを入力」画面に入力します。</a:t>
            </a:r>
            <a:endParaRPr lang="en-US" sz="1200" dirty="0"/>
          </a:p>
        </p:txBody>
      </p:sp>
      <p:sp>
        <p:nvSpPr>
          <p:cNvPr id="14" name="Shape 12"/>
          <p:cNvSpPr/>
          <p:nvPr/>
        </p:nvSpPr>
        <p:spPr>
          <a:xfrm>
            <a:off x="566928" y="4151376"/>
            <a:ext cx="4114800" cy="1001268"/>
          </a:xfrm>
          <a:prstGeom prst="roundRect">
            <a:avLst>
              <a:gd name="adj" fmla="val 7306"/>
            </a:avLst>
          </a:prstGeom>
          <a:solidFill>
            <a:srgbClr val="EAF1FA"/>
          </a:solidFill>
          <a:ln w="12700">
            <a:solidFill>
              <a:srgbClr val="EAF1FA"/>
            </a:solidFill>
            <a:prstDash val="solid"/>
          </a:ln>
        </p:spPr>
      </p:sp>
      <p:sp>
        <p:nvSpPr>
          <p:cNvPr id="15" name="Text 13"/>
          <p:cNvSpPr/>
          <p:nvPr/>
        </p:nvSpPr>
        <p:spPr>
          <a:xfrm>
            <a:off x="694944" y="4151376"/>
            <a:ext cx="292608" cy="1001268"/>
          </a:xfrm>
          <a:prstGeom prst="rect">
            <a:avLst/>
          </a:prstGeom>
          <a:noFill/>
          <a:ln/>
        </p:spPr>
        <p:txBody>
          <a:bodyPr wrap="square" lIns="0" tIns="0" rIns="0" bIns="0" rtlCol="0" anchor="ctr"/>
          <a:lstStyle/>
          <a:p>
            <a:pPr algn="ctr" indent="0" marL="0">
              <a:buNone/>
            </a:pPr>
            <a:r>
              <a:rPr lang="en-US" sz="1400" b="1" dirty="0">
                <a:solidFill>
                  <a:srgbClr val="1F4E85"/>
                </a:solidFill>
                <a:latin typeface="Yu Gothic" pitchFamily="34" charset="0"/>
                <a:ea typeface="Yu Gothic" pitchFamily="34" charset="-122"/>
                <a:cs typeface="Yu Gothic" pitchFamily="34" charset="-120"/>
              </a:rPr>
              <a:t>？</a:t>
            </a:r>
            <a:endParaRPr lang="en-US" sz="1400" dirty="0"/>
          </a:p>
        </p:txBody>
      </p:sp>
      <p:sp>
        <p:nvSpPr>
          <p:cNvPr id="16" name="Text 14"/>
          <p:cNvSpPr/>
          <p:nvPr/>
        </p:nvSpPr>
        <p:spPr>
          <a:xfrm>
            <a:off x="1042416" y="4224528"/>
            <a:ext cx="3456432" cy="854964"/>
          </a:xfrm>
          <a:prstGeom prst="rect">
            <a:avLst/>
          </a:prstGeom>
          <a:noFill/>
          <a:ln/>
        </p:spPr>
        <p:txBody>
          <a:bodyPr wrap="square" lIns="0" tIns="0" rIns="0" bIns="0" rtlCol="0" anchor="ctr"/>
          <a:lstStyle/>
          <a:p>
            <a:pPr indent="0" marL="0">
              <a:lnSpc>
                <a:spcPct val="125000"/>
              </a:lnSpc>
              <a:buNone/>
            </a:pPr>
            <a:r>
              <a:rPr lang="en-US" sz="1150" dirty="0">
                <a:solidFill>
                  <a:srgbClr val="1F4E85"/>
                </a:solidFill>
                <a:latin typeface="Yu Gothic" pitchFamily="34" charset="0"/>
                <a:ea typeface="Yu Gothic" pitchFamily="34" charset="-122"/>
                <a:cs typeface="Yu Gothic" pitchFamily="34" charset="-120"/>
              </a:rPr>
              <a:t>iPhone の Safari で操作している場合は、標準の「パスワード」アプリに確認コード付きで保存できます。専用アプリを入れなくても大丈夫です。</a:t>
            </a:r>
            <a:endParaRPr lang="en-US" sz="1150" dirty="0"/>
          </a:p>
        </p:txBody>
      </p:sp>
      <p:sp>
        <p:nvSpPr>
          <p:cNvPr id="17" name="Shape 15"/>
          <p:cNvSpPr/>
          <p:nvPr/>
        </p:nvSpPr>
        <p:spPr>
          <a:xfrm>
            <a:off x="566928" y="5353812"/>
            <a:ext cx="4114800" cy="1001268"/>
          </a:xfrm>
          <a:prstGeom prst="roundRect">
            <a:avLst>
              <a:gd name="adj" fmla="val 7306"/>
            </a:avLst>
          </a:prstGeom>
          <a:solidFill>
            <a:srgbClr val="FFF4E0"/>
          </a:solidFill>
          <a:ln w="12700">
            <a:solidFill>
              <a:srgbClr val="FFF4E0"/>
            </a:solidFill>
            <a:prstDash val="solid"/>
          </a:ln>
        </p:spPr>
      </p:sp>
      <p:sp>
        <p:nvSpPr>
          <p:cNvPr id="18" name="Text 16"/>
          <p:cNvSpPr/>
          <p:nvPr/>
        </p:nvSpPr>
        <p:spPr>
          <a:xfrm>
            <a:off x="694944" y="5353812"/>
            <a:ext cx="292608" cy="1001268"/>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19" name="Text 17"/>
          <p:cNvSpPr/>
          <p:nvPr/>
        </p:nvSpPr>
        <p:spPr>
          <a:xfrm>
            <a:off x="1042416" y="5426964"/>
            <a:ext cx="3456432" cy="854964"/>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認証アプリを消したり機種変更すると、Stripe にログインできなくなります。復旧手段（携帯電話認証など）も設定しておくと安心です。</a:t>
            </a:r>
            <a:endParaRPr lang="en-US" sz="1150" dirty="0"/>
          </a:p>
        </p:txBody>
      </p:sp>
      <p:sp>
        <p:nvSpPr>
          <p:cNvPr id="20" name="Shape 18"/>
          <p:cNvSpPr/>
          <p:nvPr/>
        </p:nvSpPr>
        <p:spPr>
          <a:xfrm>
            <a:off x="5488665" y="1307592"/>
            <a:ext cx="5801909" cy="3191256"/>
          </a:xfrm>
          <a:prstGeom prst="roundRect">
            <a:avLst>
              <a:gd name="adj" fmla="val 1719"/>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1" name="Image 0" descr="/Users/kazuya/Documents/boice-cloud/boice-cloude/FoodStock/事業別/TablePOS/Stripe手続きの流れスクショ/009.png">    </p:cNvPr>
          <p:cNvPicPr>
            <a:picLocks noChangeAspect="1"/>
          </p:cNvPicPr>
          <p:nvPr/>
        </p:nvPicPr>
        <p:blipFill>
          <a:blip r:embed="rId1"/>
          <a:stretch>
            <a:fillRect/>
          </a:stretch>
        </p:blipFill>
        <p:spPr>
          <a:xfrm>
            <a:off x="5552673" y="1371600"/>
            <a:ext cx="5673893" cy="3063240"/>
          </a:xfrm>
          <a:prstGeom prst="rect">
            <a:avLst/>
          </a:prstGeom>
        </p:spPr>
      </p:pic>
      <p:sp>
        <p:nvSpPr>
          <p:cNvPr id="22" name="Shape 19"/>
          <p:cNvSpPr/>
          <p:nvPr/>
        </p:nvSpPr>
        <p:spPr>
          <a:xfrm>
            <a:off x="5430012" y="4553712"/>
            <a:ext cx="5919216" cy="1865376"/>
          </a:xfrm>
          <a:prstGeom prst="roundRect">
            <a:avLst>
              <a:gd name="adj" fmla="val 2941"/>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3" name="Image 1" descr="/Users/kazuya/Documents/boice-cloud/boice-cloude/FoodStock/事業別/TablePOS/Stripe手続きの流れスクショ/011.png">    </p:cNvPr>
          <p:cNvPicPr>
            <a:picLocks noChangeAspect="1"/>
          </p:cNvPicPr>
          <p:nvPr/>
        </p:nvPicPr>
        <p:blipFill>
          <a:blip r:embed="rId2"/>
          <a:stretch>
            <a:fillRect/>
          </a:stretch>
        </p:blipFill>
        <p:spPr>
          <a:xfrm>
            <a:off x="5494020" y="4617720"/>
            <a:ext cx="5791200" cy="1737360"/>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6283F"/>
        </a:solidFill>
      </p:bgPr>
    </p:bg>
    <p:spTree>
      <p:nvGrpSpPr>
        <p:cNvPr id="1" name=""/>
        <p:cNvGrpSpPr/>
        <p:nvPr/>
      </p:nvGrpSpPr>
      <p:grpSpPr>
        <a:xfrm>
          <a:off x="0" y="0"/>
          <a:ext cx="0" cy="0"/>
          <a:chOff x="0" y="0"/>
          <a:chExt cx="0" cy="0"/>
        </a:xfrm>
      </p:grpSpPr>
      <p:sp>
        <p:nvSpPr>
          <p:cNvPr id="2" name="Text 0"/>
          <p:cNvSpPr/>
          <p:nvPr/>
        </p:nvSpPr>
        <p:spPr>
          <a:xfrm>
            <a:off x="658368" y="1737360"/>
            <a:ext cx="5852160" cy="365760"/>
          </a:xfrm>
          <a:prstGeom prst="rect">
            <a:avLst/>
          </a:prstGeom>
          <a:noFill/>
          <a:ln/>
        </p:spPr>
        <p:txBody>
          <a:bodyPr wrap="square" lIns="0" tIns="0" rIns="0" bIns="0" rtlCol="0" anchor="ctr"/>
          <a:lstStyle/>
          <a:p>
            <a:pPr indent="0" marL="0">
              <a:buNone/>
            </a:pPr>
            <a:r>
              <a:rPr lang="en-US" sz="1500" b="1" spc="300" kern="0" dirty="0">
                <a:solidFill>
                  <a:srgbClr val="F26B21"/>
                </a:solidFill>
                <a:latin typeface="Yu Gothic" pitchFamily="34" charset="0"/>
                <a:ea typeface="Yu Gothic" pitchFamily="34" charset="-122"/>
                <a:cs typeface="Yu Gothic" pitchFamily="34" charset="-120"/>
              </a:rPr>
              <a:t>PART 3</a:t>
            </a:r>
            <a:endParaRPr lang="en-US" sz="1500" dirty="0"/>
          </a:p>
        </p:txBody>
      </p:sp>
      <p:sp>
        <p:nvSpPr>
          <p:cNvPr id="3" name="Text 1"/>
          <p:cNvSpPr/>
          <p:nvPr/>
        </p:nvSpPr>
        <p:spPr>
          <a:xfrm>
            <a:off x="658368" y="2194560"/>
            <a:ext cx="6766560" cy="1371600"/>
          </a:xfrm>
          <a:prstGeom prst="rect">
            <a:avLst/>
          </a:prstGeom>
          <a:noFill/>
          <a:ln/>
        </p:spPr>
        <p:txBody>
          <a:bodyPr wrap="square" lIns="0" tIns="0" rIns="0" bIns="0" rtlCol="0" anchor="ctr"/>
          <a:lstStyle/>
          <a:p>
            <a:pPr indent="0" marL="0">
              <a:lnSpc>
                <a:spcPct val="110000"/>
              </a:lnSpc>
              <a:buNone/>
            </a:pPr>
            <a:r>
              <a:rPr lang="en-US" sz="4000" b="1" dirty="0">
                <a:solidFill>
                  <a:srgbClr val="FFFFFF"/>
                </a:solidFill>
                <a:latin typeface="Yu Gothic" pitchFamily="34" charset="0"/>
                <a:ea typeface="Yu Gothic" pitchFamily="34" charset="-122"/>
                <a:cs typeface="Yu Gothic" pitchFamily="34" charset="-120"/>
              </a:rPr>
              <a:t>事業情報の</a:t>
            </a:r>
            <a:endParaRPr lang="en-US" sz="4000" dirty="0"/>
          </a:p>
          <a:p>
            <a:pPr indent="0" marL="0">
              <a:lnSpc>
                <a:spcPct val="110000"/>
              </a:lnSpc>
              <a:buNone/>
            </a:pPr>
            <a:r>
              <a:rPr lang="en-US" sz="4000" b="1" dirty="0">
                <a:solidFill>
                  <a:srgbClr val="FFFFFF"/>
                </a:solidFill>
                <a:latin typeface="Yu Gothic" pitchFamily="34" charset="0"/>
                <a:ea typeface="Yu Gothic" pitchFamily="34" charset="-122"/>
                <a:cs typeface="Yu Gothic" pitchFamily="34" charset="-120"/>
              </a:rPr>
              <a:t>登録</a:t>
            </a:r>
            <a:endParaRPr lang="en-US" sz="4000" dirty="0"/>
          </a:p>
        </p:txBody>
      </p:sp>
      <p:sp>
        <p:nvSpPr>
          <p:cNvPr id="4" name="Text 2"/>
          <p:cNvSpPr/>
          <p:nvPr/>
        </p:nvSpPr>
        <p:spPr>
          <a:xfrm>
            <a:off x="658368" y="3703320"/>
            <a:ext cx="6309360" cy="731520"/>
          </a:xfrm>
          <a:prstGeom prst="rect">
            <a:avLst/>
          </a:prstGeom>
          <a:noFill/>
          <a:ln/>
        </p:spPr>
        <p:txBody>
          <a:bodyPr wrap="square" lIns="0" tIns="0" rIns="0" bIns="0" rtlCol="0" anchor="ctr"/>
          <a:lstStyle/>
          <a:p>
            <a:pPr indent="0" marL="0">
              <a:lnSpc>
                <a:spcPct val="130000"/>
              </a:lnSpc>
              <a:buNone/>
            </a:pPr>
            <a:r>
              <a:rPr lang="en-US" sz="1400" dirty="0">
                <a:solidFill>
                  <a:srgbClr val="AFC0D2"/>
                </a:solidFill>
                <a:latin typeface="Yu Gothic" pitchFamily="34" charset="0"/>
                <a:ea typeface="Yu Gothic" pitchFamily="34" charset="-122"/>
                <a:cs typeface="Yu Gothic" pitchFamily="34" charset="-120"/>
              </a:rPr>
              <a:t>Stripe の質問に順に答えていきます。ここが一番ボリュームのあるパートです。</a:t>
            </a:r>
            <a:endParaRPr lang="en-US" sz="1400" dirty="0"/>
          </a:p>
        </p:txBody>
      </p:sp>
      <p:sp>
        <p:nvSpPr>
          <p:cNvPr id="5" name="Shape 3"/>
          <p:cNvSpPr/>
          <p:nvPr/>
        </p:nvSpPr>
        <p:spPr>
          <a:xfrm>
            <a:off x="7498080" y="1069848"/>
            <a:ext cx="4114800" cy="493776"/>
          </a:xfrm>
          <a:prstGeom prst="roundRect">
            <a:avLst>
              <a:gd name="adj" fmla="val 14815"/>
            </a:avLst>
          </a:prstGeom>
          <a:solidFill>
            <a:srgbClr val="223A57"/>
          </a:solidFill>
          <a:ln w="12700">
            <a:solidFill>
              <a:srgbClr val="223A57"/>
            </a:solidFill>
            <a:prstDash val="solid"/>
          </a:ln>
        </p:spPr>
      </p:sp>
      <p:sp>
        <p:nvSpPr>
          <p:cNvPr id="6" name="Text 4"/>
          <p:cNvSpPr/>
          <p:nvPr/>
        </p:nvSpPr>
        <p:spPr>
          <a:xfrm>
            <a:off x="7754112" y="1069848"/>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10  事業形態を選択</a:t>
            </a:r>
            <a:endParaRPr lang="en-US" sz="1250" dirty="0"/>
          </a:p>
        </p:txBody>
      </p:sp>
      <p:sp>
        <p:nvSpPr>
          <p:cNvPr id="7" name="Shape 5"/>
          <p:cNvSpPr/>
          <p:nvPr/>
        </p:nvSpPr>
        <p:spPr>
          <a:xfrm>
            <a:off x="7498080" y="1673352"/>
            <a:ext cx="4114800" cy="493776"/>
          </a:xfrm>
          <a:prstGeom prst="roundRect">
            <a:avLst>
              <a:gd name="adj" fmla="val 14815"/>
            </a:avLst>
          </a:prstGeom>
          <a:solidFill>
            <a:srgbClr val="223A57"/>
          </a:solidFill>
          <a:ln w="12700">
            <a:solidFill>
              <a:srgbClr val="223A57"/>
            </a:solidFill>
            <a:prstDash val="solid"/>
          </a:ln>
        </p:spPr>
      </p:sp>
      <p:sp>
        <p:nvSpPr>
          <p:cNvPr id="8" name="Text 6"/>
          <p:cNvSpPr/>
          <p:nvPr/>
        </p:nvSpPr>
        <p:spPr>
          <a:xfrm>
            <a:off x="7754112" y="1673352"/>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11  法人情報を入力</a:t>
            </a:r>
            <a:endParaRPr lang="en-US" sz="1250" dirty="0"/>
          </a:p>
        </p:txBody>
      </p:sp>
      <p:sp>
        <p:nvSpPr>
          <p:cNvPr id="9" name="Shape 7"/>
          <p:cNvSpPr/>
          <p:nvPr/>
        </p:nvSpPr>
        <p:spPr>
          <a:xfrm>
            <a:off x="7498080" y="2276856"/>
            <a:ext cx="4114800" cy="493776"/>
          </a:xfrm>
          <a:prstGeom prst="roundRect">
            <a:avLst>
              <a:gd name="adj" fmla="val 14815"/>
            </a:avLst>
          </a:prstGeom>
          <a:solidFill>
            <a:srgbClr val="223A57"/>
          </a:solidFill>
          <a:ln w="12700">
            <a:solidFill>
              <a:srgbClr val="223A57"/>
            </a:solidFill>
            <a:prstDash val="solid"/>
          </a:ln>
        </p:spPr>
      </p:sp>
      <p:sp>
        <p:nvSpPr>
          <p:cNvPr id="10" name="Text 8"/>
          <p:cNvSpPr/>
          <p:nvPr/>
        </p:nvSpPr>
        <p:spPr>
          <a:xfrm>
            <a:off x="7754112" y="2276856"/>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12  業種・商品の説明を入力</a:t>
            </a:r>
            <a:endParaRPr lang="en-US" sz="1250" dirty="0"/>
          </a:p>
        </p:txBody>
      </p:sp>
      <p:sp>
        <p:nvSpPr>
          <p:cNvPr id="11" name="Shape 9"/>
          <p:cNvSpPr/>
          <p:nvPr/>
        </p:nvSpPr>
        <p:spPr>
          <a:xfrm>
            <a:off x="7498080" y="2880360"/>
            <a:ext cx="4114800" cy="493776"/>
          </a:xfrm>
          <a:prstGeom prst="roundRect">
            <a:avLst>
              <a:gd name="adj" fmla="val 14815"/>
            </a:avLst>
          </a:prstGeom>
          <a:solidFill>
            <a:srgbClr val="223A57"/>
          </a:solidFill>
          <a:ln w="12700">
            <a:solidFill>
              <a:srgbClr val="223A57"/>
            </a:solidFill>
            <a:prstDash val="solid"/>
          </a:ln>
        </p:spPr>
      </p:sp>
      <p:sp>
        <p:nvSpPr>
          <p:cNvPr id="12" name="Text 10"/>
          <p:cNvSpPr/>
          <p:nvPr/>
        </p:nvSpPr>
        <p:spPr>
          <a:xfrm>
            <a:off x="7754112" y="2880360"/>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13  代表取締役を登録</a:t>
            </a:r>
            <a:endParaRPr lang="en-US" sz="1250" dirty="0"/>
          </a:p>
        </p:txBody>
      </p:sp>
      <p:sp>
        <p:nvSpPr>
          <p:cNvPr id="13" name="Shape 11"/>
          <p:cNvSpPr/>
          <p:nvPr/>
        </p:nvSpPr>
        <p:spPr>
          <a:xfrm>
            <a:off x="7498080" y="3483864"/>
            <a:ext cx="4114800" cy="493776"/>
          </a:xfrm>
          <a:prstGeom prst="roundRect">
            <a:avLst>
              <a:gd name="adj" fmla="val 14815"/>
            </a:avLst>
          </a:prstGeom>
          <a:solidFill>
            <a:srgbClr val="223A57"/>
          </a:solidFill>
          <a:ln w="12700">
            <a:solidFill>
              <a:srgbClr val="223A57"/>
            </a:solidFill>
            <a:prstDash val="solid"/>
          </a:ln>
        </p:spPr>
      </p:sp>
      <p:sp>
        <p:nvSpPr>
          <p:cNvPr id="14" name="Text 12"/>
          <p:cNvSpPr/>
          <p:nvPr/>
        </p:nvSpPr>
        <p:spPr>
          <a:xfrm>
            <a:off x="7754112" y="3483864"/>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14  担当者の個人情報を入力</a:t>
            </a:r>
            <a:endParaRPr lang="en-US" sz="1250" dirty="0"/>
          </a:p>
        </p:txBody>
      </p:sp>
      <p:sp>
        <p:nvSpPr>
          <p:cNvPr id="15" name="Shape 13"/>
          <p:cNvSpPr/>
          <p:nvPr/>
        </p:nvSpPr>
        <p:spPr>
          <a:xfrm>
            <a:off x="7498080" y="4087368"/>
            <a:ext cx="4114800" cy="493776"/>
          </a:xfrm>
          <a:prstGeom prst="roundRect">
            <a:avLst>
              <a:gd name="adj" fmla="val 14815"/>
            </a:avLst>
          </a:prstGeom>
          <a:solidFill>
            <a:srgbClr val="223A57"/>
          </a:solidFill>
          <a:ln w="12700">
            <a:solidFill>
              <a:srgbClr val="223A57"/>
            </a:solidFill>
            <a:prstDash val="solid"/>
          </a:ln>
        </p:spPr>
      </p:sp>
      <p:sp>
        <p:nvSpPr>
          <p:cNvPr id="16" name="Text 14"/>
          <p:cNvSpPr/>
          <p:nvPr/>
        </p:nvSpPr>
        <p:spPr>
          <a:xfrm>
            <a:off x="7754112" y="4087368"/>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15  割賦販売法の質問に回答</a:t>
            </a:r>
            <a:endParaRPr lang="en-US" sz="1250" dirty="0"/>
          </a:p>
        </p:txBody>
      </p:sp>
      <p:sp>
        <p:nvSpPr>
          <p:cNvPr id="17" name="Shape 15"/>
          <p:cNvSpPr/>
          <p:nvPr/>
        </p:nvSpPr>
        <p:spPr>
          <a:xfrm>
            <a:off x="7498080" y="4690872"/>
            <a:ext cx="4114800" cy="493776"/>
          </a:xfrm>
          <a:prstGeom prst="roundRect">
            <a:avLst>
              <a:gd name="adj" fmla="val 14815"/>
            </a:avLst>
          </a:prstGeom>
          <a:solidFill>
            <a:srgbClr val="223A57"/>
          </a:solidFill>
          <a:ln w="12700">
            <a:solidFill>
              <a:srgbClr val="223A57"/>
            </a:solidFill>
            <a:prstDash val="solid"/>
          </a:ln>
        </p:spPr>
      </p:sp>
      <p:sp>
        <p:nvSpPr>
          <p:cNvPr id="18" name="Text 16"/>
          <p:cNvSpPr/>
          <p:nvPr/>
        </p:nvSpPr>
        <p:spPr>
          <a:xfrm>
            <a:off x="7754112" y="4690872"/>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16  入金口座を登録</a:t>
            </a:r>
            <a:endParaRPr lang="en-US" sz="1250" dirty="0"/>
          </a:p>
        </p:txBody>
      </p:sp>
      <p:sp>
        <p:nvSpPr>
          <p:cNvPr id="19" name="Shape 17"/>
          <p:cNvSpPr/>
          <p:nvPr/>
        </p:nvSpPr>
        <p:spPr>
          <a:xfrm>
            <a:off x="7498080" y="5294376"/>
            <a:ext cx="4114800" cy="493776"/>
          </a:xfrm>
          <a:prstGeom prst="roundRect">
            <a:avLst>
              <a:gd name="adj" fmla="val 14815"/>
            </a:avLst>
          </a:prstGeom>
          <a:solidFill>
            <a:srgbClr val="223A57"/>
          </a:solidFill>
          <a:ln w="12700">
            <a:solidFill>
              <a:srgbClr val="223A57"/>
            </a:solidFill>
            <a:prstDash val="solid"/>
          </a:ln>
        </p:spPr>
      </p:sp>
      <p:sp>
        <p:nvSpPr>
          <p:cNvPr id="20" name="Text 18"/>
          <p:cNvSpPr/>
          <p:nvPr/>
        </p:nvSpPr>
        <p:spPr>
          <a:xfrm>
            <a:off x="7754112" y="5294376"/>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17  顧客向けの表示情報を設定</a:t>
            </a:r>
            <a:endParaRPr lang="en-US" sz="125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10</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事業形態を選択</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所在地と事業形態を選びます。</a:t>
            </a:r>
            <a:endParaRPr lang="en-US" sz="1300" dirty="0"/>
          </a:p>
        </p:txBody>
      </p:sp>
      <p:sp>
        <p:nvSpPr>
          <p:cNvPr id="6" name="Shape 4"/>
          <p:cNvSpPr/>
          <p:nvPr/>
        </p:nvSpPr>
        <p:spPr>
          <a:xfrm>
            <a:off x="566928" y="161848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61848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60020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ビジネスの所在地</a:t>
            </a:r>
            <a:endParaRPr lang="en-US" sz="1400" dirty="0"/>
          </a:p>
        </p:txBody>
      </p:sp>
      <p:sp>
        <p:nvSpPr>
          <p:cNvPr id="9" name="Text 7"/>
          <p:cNvSpPr/>
          <p:nvPr/>
        </p:nvSpPr>
        <p:spPr>
          <a:xfrm>
            <a:off x="1005840" y="1947672"/>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「日本」を選択します。</a:t>
            </a:r>
            <a:endParaRPr lang="en-US" sz="1200" dirty="0"/>
          </a:p>
        </p:txBody>
      </p:sp>
      <p:sp>
        <p:nvSpPr>
          <p:cNvPr id="10" name="Shape 8"/>
          <p:cNvSpPr/>
          <p:nvPr/>
        </p:nvSpPr>
        <p:spPr>
          <a:xfrm>
            <a:off x="566928" y="2464308"/>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46430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44602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事業形態</a:t>
            </a:r>
            <a:endParaRPr lang="en-US" sz="1400" dirty="0"/>
          </a:p>
        </p:txBody>
      </p:sp>
      <p:sp>
        <p:nvSpPr>
          <p:cNvPr id="13" name="Text 11"/>
          <p:cNvSpPr/>
          <p:nvPr/>
        </p:nvSpPr>
        <p:spPr>
          <a:xfrm>
            <a:off x="1005840" y="2793492"/>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「法人」または「個人事業主」など、実態に合うものを選択します。</a:t>
            </a:r>
            <a:endParaRPr lang="en-US" sz="1200" dirty="0"/>
          </a:p>
        </p:txBody>
      </p:sp>
      <p:sp>
        <p:nvSpPr>
          <p:cNvPr id="14" name="Shape 12"/>
          <p:cNvSpPr/>
          <p:nvPr/>
        </p:nvSpPr>
        <p:spPr>
          <a:xfrm>
            <a:off x="566928" y="3534156"/>
            <a:ext cx="310896" cy="310896"/>
          </a:xfrm>
          <a:prstGeom prst="ellipse">
            <a:avLst/>
          </a:prstGeom>
          <a:solidFill>
            <a:srgbClr val="FDEEE4"/>
          </a:solidFill>
          <a:ln w="12700">
            <a:solidFill>
              <a:srgbClr val="FDEEE4"/>
            </a:solidFill>
            <a:prstDash val="solid"/>
          </a:ln>
        </p:spPr>
      </p:sp>
      <p:sp>
        <p:nvSpPr>
          <p:cNvPr id="15" name="Text 13"/>
          <p:cNvSpPr/>
          <p:nvPr/>
        </p:nvSpPr>
        <p:spPr>
          <a:xfrm>
            <a:off x="566928" y="353415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6" name="Text 14"/>
          <p:cNvSpPr/>
          <p:nvPr/>
        </p:nvSpPr>
        <p:spPr>
          <a:xfrm>
            <a:off x="1005840" y="351586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「続ける」をクリック</a:t>
            </a:r>
            <a:endParaRPr lang="en-US" sz="1400" dirty="0"/>
          </a:p>
        </p:txBody>
      </p:sp>
      <p:sp>
        <p:nvSpPr>
          <p:cNvPr id="17" name="Shape 15"/>
          <p:cNvSpPr/>
          <p:nvPr/>
        </p:nvSpPr>
        <p:spPr>
          <a:xfrm>
            <a:off x="566928" y="5353812"/>
            <a:ext cx="4114800" cy="1001268"/>
          </a:xfrm>
          <a:prstGeom prst="roundRect">
            <a:avLst>
              <a:gd name="adj" fmla="val 7306"/>
            </a:avLst>
          </a:prstGeom>
          <a:solidFill>
            <a:srgbClr val="E7F4EE"/>
          </a:solidFill>
          <a:ln w="12700">
            <a:solidFill>
              <a:srgbClr val="E7F4EE"/>
            </a:solidFill>
            <a:prstDash val="solid"/>
          </a:ln>
        </p:spPr>
      </p:sp>
      <p:sp>
        <p:nvSpPr>
          <p:cNvPr id="18" name="Text 16"/>
          <p:cNvSpPr/>
          <p:nvPr/>
        </p:nvSpPr>
        <p:spPr>
          <a:xfrm>
            <a:off x="694944" y="5353812"/>
            <a:ext cx="292608" cy="1001268"/>
          </a:xfrm>
          <a:prstGeom prst="rect">
            <a:avLst/>
          </a:prstGeom>
          <a:noFill/>
          <a:ln/>
        </p:spPr>
        <p:txBody>
          <a:bodyPr wrap="square" lIns="0" tIns="0" rIns="0" bIns="0" rtlCol="0" anchor="ctr"/>
          <a:lstStyle/>
          <a:p>
            <a:pPr algn="ctr" indent="0" marL="0">
              <a:buNone/>
            </a:pPr>
            <a:r>
              <a:rPr lang="en-US" sz="1400" b="1" dirty="0">
                <a:solidFill>
                  <a:srgbClr val="1B6B4E"/>
                </a:solidFill>
                <a:latin typeface="Yu Gothic" pitchFamily="34" charset="0"/>
                <a:ea typeface="Yu Gothic" pitchFamily="34" charset="-122"/>
                <a:cs typeface="Yu Gothic" pitchFamily="34" charset="-120"/>
              </a:rPr>
              <a:t>✓</a:t>
            </a:r>
            <a:endParaRPr lang="en-US" sz="1400" dirty="0"/>
          </a:p>
        </p:txBody>
      </p:sp>
      <p:sp>
        <p:nvSpPr>
          <p:cNvPr id="19" name="Text 17"/>
          <p:cNvSpPr/>
          <p:nvPr/>
        </p:nvSpPr>
        <p:spPr>
          <a:xfrm>
            <a:off x="1042416" y="5426964"/>
            <a:ext cx="3456432" cy="854964"/>
          </a:xfrm>
          <a:prstGeom prst="rect">
            <a:avLst/>
          </a:prstGeom>
          <a:noFill/>
          <a:ln/>
        </p:spPr>
        <p:txBody>
          <a:bodyPr wrap="square" lIns="0" tIns="0" rIns="0" bIns="0" rtlCol="0" anchor="ctr"/>
          <a:lstStyle/>
          <a:p>
            <a:pPr indent="0" marL="0">
              <a:lnSpc>
                <a:spcPct val="125000"/>
              </a:lnSpc>
              <a:buNone/>
            </a:pPr>
            <a:r>
              <a:rPr lang="en-US" sz="1150" dirty="0">
                <a:solidFill>
                  <a:srgbClr val="1B6B4E"/>
                </a:solidFill>
                <a:latin typeface="Yu Gothic" pitchFamily="34" charset="0"/>
                <a:ea typeface="Yu Gothic" pitchFamily="34" charset="-122"/>
                <a:cs typeface="Yu Gothic" pitchFamily="34" charset="-120"/>
              </a:rPr>
              <a:t>ここから先は、途中で中断しても TablePOS の「会社設定 → 決済設定 → Stripeで設定を続ける」から再開できます。</a:t>
            </a:r>
            <a:endParaRPr lang="en-US" sz="1150" dirty="0"/>
          </a:p>
        </p:txBody>
      </p:sp>
      <p:sp>
        <p:nvSpPr>
          <p:cNvPr id="20" name="Shape 18"/>
          <p:cNvSpPr/>
          <p:nvPr/>
        </p:nvSpPr>
        <p:spPr>
          <a:xfrm>
            <a:off x="5010912" y="2368082"/>
            <a:ext cx="6711696" cy="2487597"/>
          </a:xfrm>
          <a:prstGeom prst="roundRect">
            <a:avLst>
              <a:gd name="adj" fmla="val 2206"/>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1" name="Image 0" descr="/Users/kazuya/Documents/boice-cloud/boice-cloude/FoodStock/事業別/TablePOS/Stripe手続きの流れスクショ/013.png">    </p:cNvPr>
          <p:cNvPicPr>
            <a:picLocks noChangeAspect="1"/>
          </p:cNvPicPr>
          <p:nvPr/>
        </p:nvPicPr>
        <p:blipFill>
          <a:blip r:embed="rId1"/>
          <a:stretch>
            <a:fillRect/>
          </a:stretch>
        </p:blipFill>
        <p:spPr>
          <a:xfrm>
            <a:off x="5074920" y="2432090"/>
            <a:ext cx="6583680" cy="2359581"/>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11</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法人情報を入力</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登記されている情報どおりに入力します。</a:t>
            </a:r>
            <a:endParaRPr lang="en-US" sz="1300" dirty="0"/>
          </a:p>
        </p:txBody>
      </p:sp>
      <p:sp>
        <p:nvSpPr>
          <p:cNvPr id="6" name="Shape 4"/>
          <p:cNvSpPr/>
          <p:nvPr/>
        </p:nvSpPr>
        <p:spPr>
          <a:xfrm>
            <a:off x="566928" y="1536192"/>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36192"/>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17904"/>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法人番号（13桁）を入力</a:t>
            </a:r>
            <a:endParaRPr lang="en-US" sz="1400" dirty="0"/>
          </a:p>
        </p:txBody>
      </p:sp>
      <p:sp>
        <p:nvSpPr>
          <p:cNvPr id="9" name="Text 7"/>
          <p:cNvSpPr/>
          <p:nvPr/>
        </p:nvSpPr>
        <p:spPr>
          <a:xfrm>
            <a:off x="1005840" y="1865376"/>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または「法人を検索…」から法人名で検索すると、法人名が自動で入ります。</a:t>
            </a:r>
            <a:endParaRPr lang="en-US" sz="1200" dirty="0"/>
          </a:p>
        </p:txBody>
      </p:sp>
      <p:sp>
        <p:nvSpPr>
          <p:cNvPr id="10" name="Shape 8"/>
          <p:cNvSpPr/>
          <p:nvPr/>
        </p:nvSpPr>
        <p:spPr>
          <a:xfrm>
            <a:off x="566928" y="2606040"/>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606040"/>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587752"/>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法人名を確認</a:t>
            </a:r>
            <a:endParaRPr lang="en-US" sz="1400" dirty="0"/>
          </a:p>
        </p:txBody>
      </p:sp>
      <p:sp>
        <p:nvSpPr>
          <p:cNvPr id="13" name="Text 11"/>
          <p:cNvSpPr/>
          <p:nvPr/>
        </p:nvSpPr>
        <p:spPr>
          <a:xfrm>
            <a:off x="1005840" y="2935224"/>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漢字・カナ・ローマ字の3つの欄すべてに入力が必要です。</a:t>
            </a:r>
            <a:endParaRPr lang="en-US" sz="1200" dirty="0"/>
          </a:p>
        </p:txBody>
      </p:sp>
      <p:sp>
        <p:nvSpPr>
          <p:cNvPr id="14" name="Shape 12"/>
          <p:cNvSpPr/>
          <p:nvPr/>
        </p:nvSpPr>
        <p:spPr>
          <a:xfrm>
            <a:off x="566928" y="3675888"/>
            <a:ext cx="310896" cy="310896"/>
          </a:xfrm>
          <a:prstGeom prst="ellipse">
            <a:avLst/>
          </a:prstGeom>
          <a:solidFill>
            <a:srgbClr val="FDEEE4"/>
          </a:solidFill>
          <a:ln w="12700">
            <a:solidFill>
              <a:srgbClr val="FDEEE4"/>
            </a:solidFill>
            <a:prstDash val="solid"/>
          </a:ln>
        </p:spPr>
      </p:sp>
      <p:sp>
        <p:nvSpPr>
          <p:cNvPr id="15" name="Text 13"/>
          <p:cNvSpPr/>
          <p:nvPr/>
        </p:nvSpPr>
        <p:spPr>
          <a:xfrm>
            <a:off x="566928" y="367588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6" name="Text 14"/>
          <p:cNvSpPr/>
          <p:nvPr/>
        </p:nvSpPr>
        <p:spPr>
          <a:xfrm>
            <a:off x="1005840" y="365760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ビジネスの住所を入力</a:t>
            </a:r>
            <a:endParaRPr lang="en-US" sz="1400" dirty="0"/>
          </a:p>
        </p:txBody>
      </p:sp>
      <p:sp>
        <p:nvSpPr>
          <p:cNvPr id="17" name="Text 15"/>
          <p:cNvSpPr/>
          <p:nvPr/>
        </p:nvSpPr>
        <p:spPr>
          <a:xfrm>
            <a:off x="1005840" y="4005072"/>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郵便番号 → 番地（1-1 など）→ 建物名の順に入力します。</a:t>
            </a:r>
            <a:endParaRPr lang="en-US" sz="1200" dirty="0"/>
          </a:p>
        </p:txBody>
      </p:sp>
      <p:sp>
        <p:nvSpPr>
          <p:cNvPr id="18" name="Shape 16"/>
          <p:cNvSpPr/>
          <p:nvPr/>
        </p:nvSpPr>
        <p:spPr>
          <a:xfrm>
            <a:off x="566928" y="5129784"/>
            <a:ext cx="4114800" cy="1225296"/>
          </a:xfrm>
          <a:prstGeom prst="roundRect">
            <a:avLst>
              <a:gd name="adj" fmla="val 5970"/>
            </a:avLst>
          </a:prstGeom>
          <a:solidFill>
            <a:srgbClr val="FFF4E0"/>
          </a:solidFill>
          <a:ln w="12700">
            <a:solidFill>
              <a:srgbClr val="FFF4E0"/>
            </a:solidFill>
            <a:prstDash val="solid"/>
          </a:ln>
        </p:spPr>
      </p:sp>
      <p:sp>
        <p:nvSpPr>
          <p:cNvPr id="19" name="Text 17"/>
          <p:cNvSpPr/>
          <p:nvPr/>
        </p:nvSpPr>
        <p:spPr>
          <a:xfrm>
            <a:off x="694944" y="5129784"/>
            <a:ext cx="292608" cy="1225296"/>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20" name="Text 18"/>
          <p:cNvSpPr/>
          <p:nvPr/>
        </p:nvSpPr>
        <p:spPr>
          <a:xfrm>
            <a:off x="1042416" y="5202936"/>
            <a:ext cx="3456432" cy="1078992"/>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「入力された住所を確認できませんでした」と赤字が出るときは、登記上の住所と一致していない可能性があります。番地と建物名を分けて入力し直してください。</a:t>
            </a:r>
            <a:endParaRPr lang="en-US" sz="1150" dirty="0"/>
          </a:p>
        </p:txBody>
      </p:sp>
      <p:sp>
        <p:nvSpPr>
          <p:cNvPr id="21" name="Shape 19"/>
          <p:cNvSpPr/>
          <p:nvPr/>
        </p:nvSpPr>
        <p:spPr>
          <a:xfrm>
            <a:off x="5010912" y="1863224"/>
            <a:ext cx="6711696" cy="3497311"/>
          </a:xfrm>
          <a:prstGeom prst="roundRect">
            <a:avLst>
              <a:gd name="adj" fmla="val 1569"/>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2" name="Image 0" descr="/Users/kazuya/Documents/boice-cloud/boice-cloude/FoodStock/事業別/TablePOS/Stripe手続きの流れスクショ/016-1.png">    </p:cNvPr>
          <p:cNvPicPr>
            <a:picLocks noChangeAspect="1"/>
          </p:cNvPicPr>
          <p:nvPr/>
        </p:nvPicPr>
        <p:blipFill>
          <a:blip r:embed="rId1"/>
          <a:stretch>
            <a:fillRect/>
          </a:stretch>
        </p:blipFill>
        <p:spPr>
          <a:xfrm>
            <a:off x="5074920" y="1927232"/>
            <a:ext cx="6583680" cy="3369295"/>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12</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業種・ウェブサイト・商品の説明</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どんな事業なのかを Stripe に伝えます。</a:t>
            </a:r>
            <a:endParaRPr lang="en-US" sz="1300" dirty="0"/>
          </a:p>
        </p:txBody>
      </p:sp>
      <p:sp>
        <p:nvSpPr>
          <p:cNvPr id="6" name="Shape 4"/>
          <p:cNvSpPr/>
          <p:nvPr/>
        </p:nvSpPr>
        <p:spPr>
          <a:xfrm>
            <a:off x="566928" y="1499616"/>
            <a:ext cx="310896" cy="310896"/>
          </a:xfrm>
          <a:prstGeom prst="ellipse">
            <a:avLst/>
          </a:prstGeom>
          <a:solidFill>
            <a:srgbClr val="FDEEE4"/>
          </a:solidFill>
          <a:ln w="12700">
            <a:solidFill>
              <a:srgbClr val="FDEEE4"/>
            </a:solidFill>
            <a:prstDash val="solid"/>
          </a:ln>
        </p:spPr>
      </p:sp>
      <p:sp>
        <p:nvSpPr>
          <p:cNvPr id="7" name="Text 5"/>
          <p:cNvSpPr/>
          <p:nvPr/>
        </p:nvSpPr>
        <p:spPr>
          <a:xfrm>
            <a:off x="566928" y="149961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48132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ビジネス電話番号</a:t>
            </a:r>
            <a:endParaRPr lang="en-US" sz="1400" dirty="0"/>
          </a:p>
        </p:txBody>
      </p:sp>
      <p:sp>
        <p:nvSpPr>
          <p:cNvPr id="9" name="Text 7"/>
          <p:cNvSpPr/>
          <p:nvPr/>
        </p:nvSpPr>
        <p:spPr>
          <a:xfrm>
            <a:off x="1005840" y="1828800"/>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日本の番号を入力します。</a:t>
            </a:r>
            <a:endParaRPr lang="en-US" sz="1200" dirty="0"/>
          </a:p>
        </p:txBody>
      </p:sp>
      <p:sp>
        <p:nvSpPr>
          <p:cNvPr id="10" name="Shape 8"/>
          <p:cNvSpPr/>
          <p:nvPr/>
        </p:nvSpPr>
        <p:spPr>
          <a:xfrm>
            <a:off x="566928" y="2345436"/>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34543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32714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業種</a:t>
            </a:r>
            <a:endParaRPr lang="en-US" sz="1400" dirty="0"/>
          </a:p>
        </p:txBody>
      </p:sp>
      <p:sp>
        <p:nvSpPr>
          <p:cNvPr id="13" name="Text 11"/>
          <p:cNvSpPr/>
          <p:nvPr/>
        </p:nvSpPr>
        <p:spPr>
          <a:xfrm>
            <a:off x="1005840" y="2674620"/>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飲食店の場合は「レストラン、ナイトライフ」を選びます。</a:t>
            </a:r>
            <a:endParaRPr lang="en-US" sz="1200" dirty="0"/>
          </a:p>
        </p:txBody>
      </p:sp>
      <p:sp>
        <p:nvSpPr>
          <p:cNvPr id="14" name="Shape 12"/>
          <p:cNvSpPr/>
          <p:nvPr/>
        </p:nvSpPr>
        <p:spPr>
          <a:xfrm>
            <a:off x="566928" y="3415284"/>
            <a:ext cx="310896" cy="310896"/>
          </a:xfrm>
          <a:prstGeom prst="ellipse">
            <a:avLst/>
          </a:prstGeom>
          <a:solidFill>
            <a:srgbClr val="FDEEE4"/>
          </a:solidFill>
          <a:ln w="12700">
            <a:solidFill>
              <a:srgbClr val="FDEEE4"/>
            </a:solidFill>
            <a:prstDash val="solid"/>
          </a:ln>
        </p:spPr>
      </p:sp>
      <p:sp>
        <p:nvSpPr>
          <p:cNvPr id="15" name="Text 13"/>
          <p:cNvSpPr/>
          <p:nvPr/>
        </p:nvSpPr>
        <p:spPr>
          <a:xfrm>
            <a:off x="566928" y="3415284"/>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6" name="Text 14"/>
          <p:cNvSpPr/>
          <p:nvPr/>
        </p:nvSpPr>
        <p:spPr>
          <a:xfrm>
            <a:off x="1005840" y="3396996"/>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ビジネスのウェブサイト</a:t>
            </a:r>
            <a:endParaRPr lang="en-US" sz="1400" dirty="0"/>
          </a:p>
        </p:txBody>
      </p:sp>
      <p:sp>
        <p:nvSpPr>
          <p:cNvPr id="17" name="Text 15"/>
          <p:cNvSpPr/>
          <p:nvPr/>
        </p:nvSpPr>
        <p:spPr>
          <a:xfrm>
            <a:off x="1005840" y="3744468"/>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店舗の公式サイト。無い場合は SNS ページやグルメサイトの URL でも構いません。</a:t>
            </a:r>
            <a:endParaRPr lang="en-US" sz="1200" dirty="0"/>
          </a:p>
        </p:txBody>
      </p:sp>
      <p:sp>
        <p:nvSpPr>
          <p:cNvPr id="18" name="Shape 16"/>
          <p:cNvSpPr/>
          <p:nvPr/>
        </p:nvSpPr>
        <p:spPr>
          <a:xfrm>
            <a:off x="566928" y="4485132"/>
            <a:ext cx="310896" cy="310896"/>
          </a:xfrm>
          <a:prstGeom prst="ellipse">
            <a:avLst/>
          </a:prstGeom>
          <a:solidFill>
            <a:srgbClr val="FDEEE4"/>
          </a:solidFill>
          <a:ln w="12700">
            <a:solidFill>
              <a:srgbClr val="FDEEE4"/>
            </a:solidFill>
            <a:prstDash val="solid"/>
          </a:ln>
        </p:spPr>
      </p:sp>
      <p:sp>
        <p:nvSpPr>
          <p:cNvPr id="19" name="Text 17"/>
          <p:cNvSpPr/>
          <p:nvPr/>
        </p:nvSpPr>
        <p:spPr>
          <a:xfrm>
            <a:off x="566928" y="4485132"/>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4</a:t>
            </a:r>
            <a:endParaRPr lang="en-US" sz="1200" dirty="0"/>
          </a:p>
        </p:txBody>
      </p:sp>
      <p:sp>
        <p:nvSpPr>
          <p:cNvPr id="20" name="Text 18"/>
          <p:cNvSpPr/>
          <p:nvPr/>
        </p:nvSpPr>
        <p:spPr>
          <a:xfrm>
            <a:off x="1005840" y="4466844"/>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商品の説明</a:t>
            </a:r>
            <a:endParaRPr lang="en-US" sz="1400" dirty="0"/>
          </a:p>
        </p:txBody>
      </p:sp>
      <p:sp>
        <p:nvSpPr>
          <p:cNvPr id="21" name="Text 19"/>
          <p:cNvSpPr/>
          <p:nvPr/>
        </p:nvSpPr>
        <p:spPr>
          <a:xfrm>
            <a:off x="1005840" y="4814316"/>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事業内容を1〜2行で。請求のタイミングも書き添えます。</a:t>
            </a:r>
            <a:endParaRPr lang="en-US" sz="1200" dirty="0"/>
          </a:p>
        </p:txBody>
      </p:sp>
      <p:sp>
        <p:nvSpPr>
          <p:cNvPr id="22" name="Shape 20"/>
          <p:cNvSpPr/>
          <p:nvPr/>
        </p:nvSpPr>
        <p:spPr>
          <a:xfrm>
            <a:off x="566928" y="5129784"/>
            <a:ext cx="4114800" cy="1225296"/>
          </a:xfrm>
          <a:prstGeom prst="roundRect">
            <a:avLst>
              <a:gd name="adj" fmla="val 5970"/>
            </a:avLst>
          </a:prstGeom>
          <a:solidFill>
            <a:srgbClr val="EAF1FA"/>
          </a:solidFill>
          <a:ln w="12700">
            <a:solidFill>
              <a:srgbClr val="EAF1FA"/>
            </a:solidFill>
            <a:prstDash val="solid"/>
          </a:ln>
        </p:spPr>
      </p:sp>
      <p:sp>
        <p:nvSpPr>
          <p:cNvPr id="23" name="Text 21"/>
          <p:cNvSpPr/>
          <p:nvPr/>
        </p:nvSpPr>
        <p:spPr>
          <a:xfrm>
            <a:off x="694944" y="5129784"/>
            <a:ext cx="292608" cy="1225296"/>
          </a:xfrm>
          <a:prstGeom prst="rect">
            <a:avLst/>
          </a:prstGeom>
          <a:noFill/>
          <a:ln/>
        </p:spPr>
        <p:txBody>
          <a:bodyPr wrap="square" lIns="0" tIns="0" rIns="0" bIns="0" rtlCol="0" anchor="ctr"/>
          <a:lstStyle/>
          <a:p>
            <a:pPr algn="ctr" indent="0" marL="0">
              <a:buNone/>
            </a:pPr>
            <a:r>
              <a:rPr lang="en-US" sz="1400" b="1" dirty="0">
                <a:solidFill>
                  <a:srgbClr val="1F4E85"/>
                </a:solidFill>
                <a:latin typeface="Yu Gothic" pitchFamily="34" charset="0"/>
                <a:ea typeface="Yu Gothic" pitchFamily="34" charset="-122"/>
                <a:cs typeface="Yu Gothic" pitchFamily="34" charset="-120"/>
              </a:rPr>
              <a:t>？</a:t>
            </a:r>
            <a:endParaRPr lang="en-US" sz="1400" dirty="0"/>
          </a:p>
        </p:txBody>
      </p:sp>
      <p:sp>
        <p:nvSpPr>
          <p:cNvPr id="24" name="Text 22"/>
          <p:cNvSpPr/>
          <p:nvPr/>
        </p:nvSpPr>
        <p:spPr>
          <a:xfrm>
            <a:off x="1042416" y="5202936"/>
            <a:ext cx="3456432" cy="1078992"/>
          </a:xfrm>
          <a:prstGeom prst="rect">
            <a:avLst/>
          </a:prstGeom>
          <a:noFill/>
          <a:ln/>
        </p:spPr>
        <p:txBody>
          <a:bodyPr wrap="square" lIns="0" tIns="0" rIns="0" bIns="0" rtlCol="0" anchor="ctr"/>
          <a:lstStyle/>
          <a:p>
            <a:pPr indent="0" marL="0">
              <a:lnSpc>
                <a:spcPct val="125000"/>
              </a:lnSpc>
              <a:buNone/>
            </a:pPr>
            <a:r>
              <a:rPr lang="en-US" sz="1150" dirty="0">
                <a:solidFill>
                  <a:srgbClr val="1F4E85"/>
                </a:solidFill>
                <a:latin typeface="Yu Gothic" pitchFamily="34" charset="0"/>
                <a:ea typeface="Yu Gothic" pitchFamily="34" charset="-122"/>
                <a:cs typeface="Yu Gothic" pitchFamily="34" charset="-120"/>
              </a:rPr>
              <a:t>記入例：ダイニングキッチンの運営および飲食店の経営。店舗内でのランチ・ディナー等のフードおよびドリンクの提供、ならびにテイクアウト商品の販売を行います。</a:t>
            </a:r>
            <a:endParaRPr lang="en-US" sz="1150" dirty="0"/>
          </a:p>
        </p:txBody>
      </p:sp>
      <p:sp>
        <p:nvSpPr>
          <p:cNvPr id="25" name="Shape 23"/>
          <p:cNvSpPr/>
          <p:nvPr/>
        </p:nvSpPr>
        <p:spPr>
          <a:xfrm>
            <a:off x="5010912" y="1505830"/>
            <a:ext cx="6711696" cy="4760741"/>
          </a:xfrm>
          <a:prstGeom prst="roundRect">
            <a:avLst>
              <a:gd name="adj" fmla="val 1152"/>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6" name="Image 0" descr="/Users/kazuya/Documents/boice-cloud/boice-cloude/FoodStock/事業別/TablePOS/Stripe手続きの流れスクショ/016-2.png">    </p:cNvPr>
          <p:cNvPicPr>
            <a:picLocks noChangeAspect="1"/>
          </p:cNvPicPr>
          <p:nvPr/>
        </p:nvPicPr>
        <p:blipFill>
          <a:blip r:embed="rId1"/>
          <a:stretch>
            <a:fillRect/>
          </a:stretch>
        </p:blipFill>
        <p:spPr>
          <a:xfrm>
            <a:off x="5074920" y="1569838"/>
            <a:ext cx="6583680" cy="4632725"/>
          </a:xfrm>
          <a:prstGeom prst="rect">
            <a:avLst/>
          </a:prstGeom>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13</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代表取締役を登録</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法人の代表取締役を登録します。</a:t>
            </a:r>
            <a:endParaRPr lang="en-US" sz="1300" dirty="0"/>
          </a:p>
        </p:txBody>
      </p:sp>
      <p:sp>
        <p:nvSpPr>
          <p:cNvPr id="6" name="Shape 4"/>
          <p:cNvSpPr/>
          <p:nvPr/>
        </p:nvSpPr>
        <p:spPr>
          <a:xfrm>
            <a:off x="566928" y="161848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61848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60020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表示されている氏名を確認</a:t>
            </a:r>
            <a:endParaRPr lang="en-US" sz="1400" dirty="0"/>
          </a:p>
        </p:txBody>
      </p:sp>
      <p:sp>
        <p:nvSpPr>
          <p:cNvPr id="9" name="Text 7"/>
          <p:cNvSpPr/>
          <p:nvPr/>
        </p:nvSpPr>
        <p:spPr>
          <a:xfrm>
            <a:off x="1005840" y="1947672"/>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STEP 11 で入力した法人の代表取締役が表示されます。</a:t>
            </a:r>
            <a:endParaRPr lang="en-US" sz="1200" dirty="0"/>
          </a:p>
        </p:txBody>
      </p:sp>
      <p:sp>
        <p:nvSpPr>
          <p:cNvPr id="10" name="Shape 8"/>
          <p:cNvSpPr/>
          <p:nvPr/>
        </p:nvSpPr>
        <p:spPr>
          <a:xfrm>
            <a:off x="566928" y="2688336"/>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68833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67004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代表取締役が複数いる場合は追加</a:t>
            </a:r>
            <a:endParaRPr lang="en-US" sz="1400" dirty="0"/>
          </a:p>
        </p:txBody>
      </p:sp>
      <p:sp>
        <p:nvSpPr>
          <p:cNvPr id="13" name="Text 11"/>
          <p:cNvSpPr/>
          <p:nvPr/>
        </p:nvSpPr>
        <p:spPr>
          <a:xfrm>
            <a:off x="1005840" y="3017520"/>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「代表取締役を追加」から全員を登録します。</a:t>
            </a:r>
            <a:endParaRPr lang="en-US" sz="1200" dirty="0"/>
          </a:p>
        </p:txBody>
      </p:sp>
      <p:sp>
        <p:nvSpPr>
          <p:cNvPr id="14" name="Shape 12"/>
          <p:cNvSpPr/>
          <p:nvPr/>
        </p:nvSpPr>
        <p:spPr>
          <a:xfrm>
            <a:off x="566928" y="3534156"/>
            <a:ext cx="310896" cy="310896"/>
          </a:xfrm>
          <a:prstGeom prst="ellipse">
            <a:avLst/>
          </a:prstGeom>
          <a:solidFill>
            <a:srgbClr val="FDEEE4"/>
          </a:solidFill>
          <a:ln w="12700">
            <a:solidFill>
              <a:srgbClr val="FDEEE4"/>
            </a:solidFill>
            <a:prstDash val="solid"/>
          </a:ln>
        </p:spPr>
      </p:sp>
      <p:sp>
        <p:nvSpPr>
          <p:cNvPr id="15" name="Text 13"/>
          <p:cNvSpPr/>
          <p:nvPr/>
        </p:nvSpPr>
        <p:spPr>
          <a:xfrm>
            <a:off x="566928" y="353415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6" name="Text 14"/>
          <p:cNvSpPr/>
          <p:nvPr/>
        </p:nvSpPr>
        <p:spPr>
          <a:xfrm>
            <a:off x="1005840" y="351586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「続ける」をクリック</a:t>
            </a:r>
            <a:endParaRPr lang="en-US" sz="1400" dirty="0"/>
          </a:p>
        </p:txBody>
      </p:sp>
      <p:sp>
        <p:nvSpPr>
          <p:cNvPr id="17" name="Shape 15"/>
          <p:cNvSpPr/>
          <p:nvPr/>
        </p:nvSpPr>
        <p:spPr>
          <a:xfrm>
            <a:off x="566928" y="5577840"/>
            <a:ext cx="4114800" cy="777240"/>
          </a:xfrm>
          <a:prstGeom prst="roundRect">
            <a:avLst>
              <a:gd name="adj" fmla="val 9412"/>
            </a:avLst>
          </a:prstGeom>
          <a:solidFill>
            <a:srgbClr val="EAF1FA"/>
          </a:solidFill>
          <a:ln w="12700">
            <a:solidFill>
              <a:srgbClr val="EAF1FA"/>
            </a:solidFill>
            <a:prstDash val="solid"/>
          </a:ln>
        </p:spPr>
      </p:sp>
      <p:sp>
        <p:nvSpPr>
          <p:cNvPr id="18" name="Text 16"/>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1F4E85"/>
                </a:solidFill>
                <a:latin typeface="Yu Gothic" pitchFamily="34" charset="0"/>
                <a:ea typeface="Yu Gothic" pitchFamily="34" charset="-122"/>
                <a:cs typeface="Yu Gothic" pitchFamily="34" charset="-120"/>
              </a:rPr>
              <a:t>？</a:t>
            </a:r>
            <a:endParaRPr lang="en-US" sz="1400" dirty="0"/>
          </a:p>
        </p:txBody>
      </p:sp>
      <p:sp>
        <p:nvSpPr>
          <p:cNvPr id="19" name="Text 17"/>
          <p:cNvSpPr/>
          <p:nvPr/>
        </p:nvSpPr>
        <p:spPr>
          <a:xfrm>
            <a:off x="1042416" y="5650992"/>
            <a:ext cx="3456432" cy="630936"/>
          </a:xfrm>
          <a:prstGeom prst="rect">
            <a:avLst/>
          </a:prstGeom>
          <a:noFill/>
          <a:ln/>
        </p:spPr>
        <p:txBody>
          <a:bodyPr wrap="square" lIns="0" tIns="0" rIns="0" bIns="0" rtlCol="0" anchor="ctr"/>
          <a:lstStyle/>
          <a:p>
            <a:pPr indent="0" marL="0">
              <a:lnSpc>
                <a:spcPct val="125000"/>
              </a:lnSpc>
              <a:buNone/>
            </a:pPr>
            <a:r>
              <a:rPr lang="en-US" sz="1150" dirty="0">
                <a:solidFill>
                  <a:srgbClr val="1F4E85"/>
                </a:solidFill>
                <a:latin typeface="Yu Gothic" pitchFamily="34" charset="0"/>
                <a:ea typeface="Yu Gothic" pitchFamily="34" charset="-122"/>
                <a:cs typeface="Yu Gothic" pitchFamily="34" charset="-120"/>
              </a:rPr>
              <a:t>規制により、会社の取締役に関する情報の収集が義務付けられています。</a:t>
            </a:r>
            <a:endParaRPr lang="en-US" sz="1150" dirty="0"/>
          </a:p>
        </p:txBody>
      </p:sp>
      <p:sp>
        <p:nvSpPr>
          <p:cNvPr id="20" name="Shape 18"/>
          <p:cNvSpPr/>
          <p:nvPr/>
        </p:nvSpPr>
        <p:spPr>
          <a:xfrm>
            <a:off x="5010912" y="2182652"/>
            <a:ext cx="6711696" cy="2858457"/>
          </a:xfrm>
          <a:prstGeom prst="roundRect">
            <a:avLst>
              <a:gd name="adj" fmla="val 1919"/>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1" name="Image 0" descr="/Users/kazuya/Documents/boice-cloud/boice-cloude/FoodStock/事業別/TablePOS/Stripe手続きの流れスクショ/017.png">    </p:cNvPr>
          <p:cNvPicPr>
            <a:picLocks noChangeAspect="1"/>
          </p:cNvPicPr>
          <p:nvPr/>
        </p:nvPicPr>
        <p:blipFill>
          <a:blip r:embed="rId1"/>
          <a:stretch>
            <a:fillRect/>
          </a:stretch>
        </p:blipFill>
        <p:spPr>
          <a:xfrm>
            <a:off x="5074920" y="2246660"/>
            <a:ext cx="6583680" cy="2730441"/>
          </a:xfrm>
          <a:prstGeom prst="rect">
            <a:avLst/>
          </a:prstGeom>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14</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担当者（ご本人）の個人情報を入力</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このフォームを入力している方の情報です。</a:t>
            </a:r>
            <a:endParaRPr lang="en-US" sz="1300" dirty="0"/>
          </a:p>
        </p:txBody>
      </p:sp>
      <p:sp>
        <p:nvSpPr>
          <p:cNvPr id="6" name="Shape 4"/>
          <p:cNvSpPr/>
          <p:nvPr/>
        </p:nvSpPr>
        <p:spPr>
          <a:xfrm>
            <a:off x="566928" y="148132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48132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46304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お名前（漢字・カナ）／メールアドレス</a:t>
            </a:r>
            <a:endParaRPr lang="en-US" sz="1400" dirty="0"/>
          </a:p>
        </p:txBody>
      </p:sp>
      <p:sp>
        <p:nvSpPr>
          <p:cNvPr id="9" name="Shape 7"/>
          <p:cNvSpPr/>
          <p:nvPr/>
        </p:nvSpPr>
        <p:spPr>
          <a:xfrm>
            <a:off x="566928" y="2048256"/>
            <a:ext cx="310896" cy="310896"/>
          </a:xfrm>
          <a:prstGeom prst="ellipse">
            <a:avLst/>
          </a:prstGeom>
          <a:solidFill>
            <a:srgbClr val="FDEEE4"/>
          </a:solidFill>
          <a:ln w="12700">
            <a:solidFill>
              <a:srgbClr val="FDEEE4"/>
            </a:solidFill>
            <a:prstDash val="solid"/>
          </a:ln>
        </p:spPr>
      </p:sp>
      <p:sp>
        <p:nvSpPr>
          <p:cNvPr id="10" name="Text 8"/>
          <p:cNvSpPr/>
          <p:nvPr/>
        </p:nvSpPr>
        <p:spPr>
          <a:xfrm>
            <a:off x="566928" y="204825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1" name="Text 9"/>
          <p:cNvSpPr/>
          <p:nvPr/>
        </p:nvSpPr>
        <p:spPr>
          <a:xfrm>
            <a:off x="1005840" y="202996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役職・生年月日</a:t>
            </a:r>
            <a:endParaRPr lang="en-US" sz="1400" dirty="0"/>
          </a:p>
        </p:txBody>
      </p:sp>
      <p:sp>
        <p:nvSpPr>
          <p:cNvPr id="12" name="Text 10"/>
          <p:cNvSpPr/>
          <p:nvPr/>
        </p:nvSpPr>
        <p:spPr>
          <a:xfrm>
            <a:off x="1005840" y="2377440"/>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CEO、マネージャー など。生年月日は YYYY/MM/DD 形式。</a:t>
            </a:r>
            <a:endParaRPr lang="en-US" sz="1200" dirty="0"/>
          </a:p>
        </p:txBody>
      </p:sp>
      <p:sp>
        <p:nvSpPr>
          <p:cNvPr id="13" name="Shape 11"/>
          <p:cNvSpPr/>
          <p:nvPr/>
        </p:nvSpPr>
        <p:spPr>
          <a:xfrm>
            <a:off x="566928" y="3118104"/>
            <a:ext cx="310896" cy="310896"/>
          </a:xfrm>
          <a:prstGeom prst="ellipse">
            <a:avLst/>
          </a:prstGeom>
          <a:solidFill>
            <a:srgbClr val="FDEEE4"/>
          </a:solidFill>
          <a:ln w="12700">
            <a:solidFill>
              <a:srgbClr val="FDEEE4"/>
            </a:solidFill>
            <a:prstDash val="solid"/>
          </a:ln>
        </p:spPr>
      </p:sp>
      <p:sp>
        <p:nvSpPr>
          <p:cNvPr id="14" name="Text 12"/>
          <p:cNvSpPr/>
          <p:nvPr/>
        </p:nvSpPr>
        <p:spPr>
          <a:xfrm>
            <a:off x="566928" y="3118104"/>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5" name="Text 13"/>
          <p:cNvSpPr/>
          <p:nvPr/>
        </p:nvSpPr>
        <p:spPr>
          <a:xfrm>
            <a:off x="1005840" y="3099816"/>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自宅住所・携帯電話番号</a:t>
            </a:r>
            <a:endParaRPr lang="en-US" sz="1400" dirty="0"/>
          </a:p>
        </p:txBody>
      </p:sp>
      <p:sp>
        <p:nvSpPr>
          <p:cNvPr id="16" name="Text 14"/>
          <p:cNvSpPr/>
          <p:nvPr/>
        </p:nvSpPr>
        <p:spPr>
          <a:xfrm>
            <a:off x="1005840" y="3447288"/>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会社の住所ではなく、ご自宅の住所です。</a:t>
            </a:r>
            <a:endParaRPr lang="en-US" sz="1200" dirty="0"/>
          </a:p>
        </p:txBody>
      </p:sp>
      <p:sp>
        <p:nvSpPr>
          <p:cNvPr id="17" name="Shape 15"/>
          <p:cNvSpPr/>
          <p:nvPr/>
        </p:nvSpPr>
        <p:spPr>
          <a:xfrm>
            <a:off x="566928" y="3963924"/>
            <a:ext cx="310896" cy="310896"/>
          </a:xfrm>
          <a:prstGeom prst="ellipse">
            <a:avLst/>
          </a:prstGeom>
          <a:solidFill>
            <a:srgbClr val="FDEEE4"/>
          </a:solidFill>
          <a:ln w="12700">
            <a:solidFill>
              <a:srgbClr val="FDEEE4"/>
            </a:solidFill>
            <a:prstDash val="solid"/>
          </a:ln>
        </p:spPr>
      </p:sp>
      <p:sp>
        <p:nvSpPr>
          <p:cNvPr id="18" name="Text 16"/>
          <p:cNvSpPr/>
          <p:nvPr/>
        </p:nvSpPr>
        <p:spPr>
          <a:xfrm>
            <a:off x="566928" y="3963924"/>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4</a:t>
            </a:r>
            <a:endParaRPr lang="en-US" sz="1200" dirty="0"/>
          </a:p>
        </p:txBody>
      </p:sp>
      <p:sp>
        <p:nvSpPr>
          <p:cNvPr id="19" name="Text 17"/>
          <p:cNvSpPr/>
          <p:nvPr/>
        </p:nvSpPr>
        <p:spPr>
          <a:xfrm>
            <a:off x="1005840" y="3945636"/>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代表取締役に該当する場合はチェック</a:t>
            </a:r>
            <a:endParaRPr lang="en-US" sz="1400" dirty="0"/>
          </a:p>
        </p:txBody>
      </p:sp>
      <p:sp>
        <p:nvSpPr>
          <p:cNvPr id="20" name="Text 18"/>
          <p:cNvSpPr/>
          <p:nvPr/>
        </p:nvSpPr>
        <p:spPr>
          <a:xfrm>
            <a:off x="1005840" y="4293108"/>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チェックを入れると、追加の入力欄が表示されます。</a:t>
            </a:r>
            <a:endParaRPr lang="en-US" sz="1200" dirty="0"/>
          </a:p>
        </p:txBody>
      </p:sp>
      <p:sp>
        <p:nvSpPr>
          <p:cNvPr id="21" name="Shape 19"/>
          <p:cNvSpPr/>
          <p:nvPr/>
        </p:nvSpPr>
        <p:spPr>
          <a:xfrm>
            <a:off x="566928" y="5353812"/>
            <a:ext cx="4114800" cy="1001268"/>
          </a:xfrm>
          <a:prstGeom prst="roundRect">
            <a:avLst>
              <a:gd name="adj" fmla="val 7306"/>
            </a:avLst>
          </a:prstGeom>
          <a:solidFill>
            <a:srgbClr val="FFF4E0"/>
          </a:solidFill>
          <a:ln w="12700">
            <a:solidFill>
              <a:srgbClr val="FFF4E0"/>
            </a:solidFill>
            <a:prstDash val="solid"/>
          </a:ln>
        </p:spPr>
      </p:sp>
      <p:sp>
        <p:nvSpPr>
          <p:cNvPr id="22" name="Text 20"/>
          <p:cNvSpPr/>
          <p:nvPr/>
        </p:nvSpPr>
        <p:spPr>
          <a:xfrm>
            <a:off x="694944" y="5353812"/>
            <a:ext cx="292608" cy="1001268"/>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23" name="Text 21"/>
          <p:cNvSpPr/>
          <p:nvPr/>
        </p:nvSpPr>
        <p:spPr>
          <a:xfrm>
            <a:off x="1042416" y="5426964"/>
            <a:ext cx="3456432" cy="854964"/>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このアカウントは、組織を代表して署名する権限を持つ方が有効化する必要があります。該当しない場合は、権限のある方に入力を依頼してください。</a:t>
            </a:r>
            <a:endParaRPr lang="en-US" sz="1150" dirty="0"/>
          </a:p>
        </p:txBody>
      </p:sp>
      <p:sp>
        <p:nvSpPr>
          <p:cNvPr id="24" name="Shape 22"/>
          <p:cNvSpPr/>
          <p:nvPr/>
        </p:nvSpPr>
        <p:spPr>
          <a:xfrm>
            <a:off x="6036739" y="1307592"/>
            <a:ext cx="4705763" cy="3374136"/>
          </a:xfrm>
          <a:prstGeom prst="roundRect">
            <a:avLst>
              <a:gd name="adj" fmla="val 1626"/>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5" name="Image 0" descr="/Users/kazuya/Documents/boice-cloud/boice-cloude/FoodStock/事業別/TablePOS/Stripe手続きの流れスクショ/017-2.png">    </p:cNvPr>
          <p:cNvPicPr>
            <a:picLocks noChangeAspect="1"/>
          </p:cNvPicPr>
          <p:nvPr/>
        </p:nvPicPr>
        <p:blipFill>
          <a:blip r:embed="rId1"/>
          <a:stretch>
            <a:fillRect/>
          </a:stretch>
        </p:blipFill>
        <p:spPr>
          <a:xfrm>
            <a:off x="6100747" y="1371600"/>
            <a:ext cx="4577747" cy="3246120"/>
          </a:xfrm>
          <a:prstGeom prst="rect">
            <a:avLst/>
          </a:prstGeom>
        </p:spPr>
      </p:pic>
      <p:sp>
        <p:nvSpPr>
          <p:cNvPr id="26" name="Shape 23"/>
          <p:cNvSpPr/>
          <p:nvPr/>
        </p:nvSpPr>
        <p:spPr>
          <a:xfrm>
            <a:off x="6678820" y="4736592"/>
            <a:ext cx="3421600" cy="1728216"/>
          </a:xfrm>
          <a:prstGeom prst="roundRect">
            <a:avLst>
              <a:gd name="adj" fmla="val 3175"/>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7" name="Image 1" descr="/Users/kazuya/Documents/boice-cloud/boice-cloude/FoodStock/事業別/TablePOS/Stripe手続きの流れスクショ/017-3.png">    </p:cNvPr>
          <p:cNvPicPr>
            <a:picLocks noChangeAspect="1"/>
          </p:cNvPicPr>
          <p:nvPr/>
        </p:nvPicPr>
        <p:blipFill>
          <a:blip r:embed="rId2"/>
          <a:stretch>
            <a:fillRect/>
          </a:stretch>
        </p:blipFill>
        <p:spPr>
          <a:xfrm>
            <a:off x="6742828" y="4800600"/>
            <a:ext cx="3293584" cy="1600200"/>
          </a:xfrm>
          <a:prstGeom prst="rect">
            <a:avLst/>
          </a:prstGeom>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15</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割賦販売法に関する質問に回答</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法令上、確認が必要な質問です。</a:t>
            </a:r>
            <a:endParaRPr lang="en-US" sz="1300" dirty="0"/>
          </a:p>
        </p:txBody>
      </p:sp>
      <p:sp>
        <p:nvSpPr>
          <p:cNvPr id="6" name="Shape 4"/>
          <p:cNvSpPr/>
          <p:nvPr/>
        </p:nvSpPr>
        <p:spPr>
          <a:xfrm>
            <a:off x="566928" y="1572768"/>
            <a:ext cx="4114800" cy="1417320"/>
          </a:xfrm>
          <a:prstGeom prst="roundRect">
            <a:avLst>
              <a:gd name="adj" fmla="val 6452"/>
            </a:avLst>
          </a:prstGeom>
          <a:solidFill>
            <a:srgbClr val="F3F6F9"/>
          </a:solidFill>
          <a:ln w="12700">
            <a:solidFill>
              <a:srgbClr val="DDE4EC"/>
            </a:solidFill>
            <a:prstDash val="solid"/>
          </a:ln>
        </p:spPr>
      </p:sp>
      <p:sp>
        <p:nvSpPr>
          <p:cNvPr id="7" name="Text 5"/>
          <p:cNvSpPr/>
          <p:nvPr/>
        </p:nvSpPr>
        <p:spPr>
          <a:xfrm>
            <a:off x="841248" y="1700784"/>
            <a:ext cx="3566160" cy="1161288"/>
          </a:xfrm>
          <a:prstGeom prst="rect">
            <a:avLst/>
          </a:prstGeom>
          <a:noFill/>
          <a:ln/>
        </p:spPr>
        <p:txBody>
          <a:bodyPr wrap="square" lIns="0" tIns="0" rIns="0" bIns="0" rtlCol="0" anchor="ctr"/>
          <a:lstStyle/>
          <a:p>
            <a:pPr indent="0" marL="0">
              <a:lnSpc>
                <a:spcPct val="130000"/>
              </a:lnSpc>
              <a:buNone/>
            </a:pPr>
            <a:r>
              <a:rPr lang="en-US" sz="1200" dirty="0">
                <a:solidFill>
                  <a:srgbClr val="16283F"/>
                </a:solidFill>
                <a:latin typeface="Yu Gothic" pitchFamily="34" charset="0"/>
                <a:ea typeface="Yu Gothic" pitchFamily="34" charset="-122"/>
                <a:cs typeface="Yu Gothic" pitchFamily="34" charset="-120"/>
              </a:rPr>
              <a:t>過去5年間に特定商取引法に違反したことがありますか？もしくはこれまでに消費者契約法違反による敗訴判決を受けたことがありますか？</a:t>
            </a:r>
            <a:endParaRPr lang="en-US" sz="1200" dirty="0"/>
          </a:p>
        </p:txBody>
      </p:sp>
      <p:sp>
        <p:nvSpPr>
          <p:cNvPr id="8" name="Shape 6"/>
          <p:cNvSpPr/>
          <p:nvPr/>
        </p:nvSpPr>
        <p:spPr>
          <a:xfrm>
            <a:off x="566928" y="3264408"/>
            <a:ext cx="310896" cy="310896"/>
          </a:xfrm>
          <a:prstGeom prst="ellipse">
            <a:avLst/>
          </a:prstGeom>
          <a:solidFill>
            <a:srgbClr val="FDEEE4"/>
          </a:solidFill>
          <a:ln w="12700">
            <a:solidFill>
              <a:srgbClr val="FDEEE4"/>
            </a:solidFill>
            <a:prstDash val="solid"/>
          </a:ln>
        </p:spPr>
      </p:sp>
      <p:sp>
        <p:nvSpPr>
          <p:cNvPr id="9" name="Text 7"/>
          <p:cNvSpPr/>
          <p:nvPr/>
        </p:nvSpPr>
        <p:spPr>
          <a:xfrm>
            <a:off x="566928" y="326440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10" name="Text 8"/>
          <p:cNvSpPr/>
          <p:nvPr/>
        </p:nvSpPr>
        <p:spPr>
          <a:xfrm>
            <a:off x="1005840" y="324612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心当たりが無ければ「いいえ」を選択</a:t>
            </a:r>
            <a:endParaRPr lang="en-US" sz="1400" dirty="0"/>
          </a:p>
        </p:txBody>
      </p:sp>
      <p:sp>
        <p:nvSpPr>
          <p:cNvPr id="11" name="Shape 9"/>
          <p:cNvSpPr/>
          <p:nvPr/>
        </p:nvSpPr>
        <p:spPr>
          <a:xfrm>
            <a:off x="566928" y="3831336"/>
            <a:ext cx="310896" cy="310896"/>
          </a:xfrm>
          <a:prstGeom prst="ellipse">
            <a:avLst/>
          </a:prstGeom>
          <a:solidFill>
            <a:srgbClr val="FDEEE4"/>
          </a:solidFill>
          <a:ln w="12700">
            <a:solidFill>
              <a:srgbClr val="FDEEE4"/>
            </a:solidFill>
            <a:prstDash val="solid"/>
          </a:ln>
        </p:spPr>
      </p:sp>
      <p:sp>
        <p:nvSpPr>
          <p:cNvPr id="12" name="Text 10"/>
          <p:cNvSpPr/>
          <p:nvPr/>
        </p:nvSpPr>
        <p:spPr>
          <a:xfrm>
            <a:off x="566928" y="383133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3" name="Text 11"/>
          <p:cNvSpPr/>
          <p:nvPr/>
        </p:nvSpPr>
        <p:spPr>
          <a:xfrm>
            <a:off x="1005840" y="381304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「続ける」をクリック</a:t>
            </a:r>
            <a:endParaRPr lang="en-US" sz="1400" dirty="0"/>
          </a:p>
        </p:txBody>
      </p:sp>
      <p:sp>
        <p:nvSpPr>
          <p:cNvPr id="14" name="Shape 12"/>
          <p:cNvSpPr/>
          <p:nvPr/>
        </p:nvSpPr>
        <p:spPr>
          <a:xfrm>
            <a:off x="566928" y="5577840"/>
            <a:ext cx="4114800" cy="777240"/>
          </a:xfrm>
          <a:prstGeom prst="roundRect">
            <a:avLst>
              <a:gd name="adj" fmla="val 9412"/>
            </a:avLst>
          </a:prstGeom>
          <a:solidFill>
            <a:srgbClr val="E7F4EE"/>
          </a:solidFill>
          <a:ln w="12700">
            <a:solidFill>
              <a:srgbClr val="E7F4EE"/>
            </a:solidFill>
            <a:prstDash val="solid"/>
          </a:ln>
        </p:spPr>
      </p:sp>
      <p:sp>
        <p:nvSpPr>
          <p:cNvPr id="15" name="Text 13"/>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1B6B4E"/>
                </a:solidFill>
                <a:latin typeface="Yu Gothic" pitchFamily="34" charset="0"/>
                <a:ea typeface="Yu Gothic" pitchFamily="34" charset="-122"/>
                <a:cs typeface="Yu Gothic" pitchFamily="34" charset="-120"/>
              </a:rPr>
              <a:t>✓</a:t>
            </a:r>
            <a:endParaRPr lang="en-US" sz="1400" dirty="0"/>
          </a:p>
        </p:txBody>
      </p:sp>
      <p:sp>
        <p:nvSpPr>
          <p:cNvPr id="16" name="Text 14"/>
          <p:cNvSpPr/>
          <p:nvPr/>
        </p:nvSpPr>
        <p:spPr>
          <a:xfrm>
            <a:off x="1042416" y="5650992"/>
            <a:ext cx="3456432" cy="630936"/>
          </a:xfrm>
          <a:prstGeom prst="rect">
            <a:avLst/>
          </a:prstGeom>
          <a:noFill/>
          <a:ln/>
        </p:spPr>
        <p:txBody>
          <a:bodyPr wrap="square" lIns="0" tIns="0" rIns="0" bIns="0" rtlCol="0" anchor="ctr"/>
          <a:lstStyle/>
          <a:p>
            <a:pPr indent="0" marL="0">
              <a:lnSpc>
                <a:spcPct val="125000"/>
              </a:lnSpc>
              <a:buNone/>
            </a:pPr>
            <a:r>
              <a:rPr lang="en-US" sz="1150" dirty="0">
                <a:solidFill>
                  <a:srgbClr val="1B6B4E"/>
                </a:solidFill>
                <a:latin typeface="Yu Gothic" pitchFamily="34" charset="0"/>
                <a:ea typeface="Yu Gothic" pitchFamily="34" charset="-122"/>
                <a:cs typeface="Yu Gothic" pitchFamily="34" charset="-120"/>
              </a:rPr>
              <a:t>ほとんどの店舗さまは「いいえ」で問題ありません。</a:t>
            </a:r>
            <a:endParaRPr lang="en-US" sz="1150" dirty="0"/>
          </a:p>
        </p:txBody>
      </p:sp>
      <p:sp>
        <p:nvSpPr>
          <p:cNvPr id="17" name="Shape 15"/>
          <p:cNvSpPr/>
          <p:nvPr/>
        </p:nvSpPr>
        <p:spPr>
          <a:xfrm>
            <a:off x="5010912" y="2253727"/>
            <a:ext cx="6711696" cy="2716306"/>
          </a:xfrm>
          <a:prstGeom prst="roundRect">
            <a:avLst>
              <a:gd name="adj" fmla="val 2020"/>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18" name="Image 0" descr="/Users/kazuya/Documents/boice-cloud/boice-cloude/FoodStock/事業別/TablePOS/Stripe手続きの流れスクショ/018.png">    </p:cNvPr>
          <p:cNvPicPr>
            <a:picLocks noChangeAspect="1"/>
          </p:cNvPicPr>
          <p:nvPr/>
        </p:nvPicPr>
        <p:blipFill>
          <a:blip r:embed="rId1"/>
          <a:stretch>
            <a:fillRect/>
          </a:stretch>
        </p:blipFill>
        <p:spPr>
          <a:xfrm>
            <a:off x="5074920" y="2317735"/>
            <a:ext cx="6583680" cy="2588290"/>
          </a:xfrm>
          <a:prstGeom prst="rect">
            <a:avLst/>
          </a:prstGeom>
        </p:spPr>
      </p:pic>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16</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入金口座と入金スケジュール</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売上の振込先を登録します。</a:t>
            </a:r>
            <a:endParaRPr lang="en-US" sz="1300" dirty="0"/>
          </a:p>
        </p:txBody>
      </p:sp>
      <p:sp>
        <p:nvSpPr>
          <p:cNvPr id="6" name="Shape 4"/>
          <p:cNvSpPr/>
          <p:nvPr/>
        </p:nvSpPr>
        <p:spPr>
          <a:xfrm>
            <a:off x="566928" y="1499616"/>
            <a:ext cx="310896" cy="310896"/>
          </a:xfrm>
          <a:prstGeom prst="ellipse">
            <a:avLst/>
          </a:prstGeom>
          <a:solidFill>
            <a:srgbClr val="FDEEE4"/>
          </a:solidFill>
          <a:ln w="12700">
            <a:solidFill>
              <a:srgbClr val="FDEEE4"/>
            </a:solidFill>
            <a:prstDash val="solid"/>
          </a:ln>
        </p:spPr>
      </p:sp>
      <p:sp>
        <p:nvSpPr>
          <p:cNvPr id="7" name="Text 5"/>
          <p:cNvSpPr/>
          <p:nvPr/>
        </p:nvSpPr>
        <p:spPr>
          <a:xfrm>
            <a:off x="566928" y="149961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48132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口座名義（カタカナ）</a:t>
            </a:r>
            <a:endParaRPr lang="en-US" sz="1400" dirty="0"/>
          </a:p>
        </p:txBody>
      </p:sp>
      <p:sp>
        <p:nvSpPr>
          <p:cNvPr id="9" name="Text 7"/>
          <p:cNvSpPr/>
          <p:nvPr/>
        </p:nvSpPr>
        <p:spPr>
          <a:xfrm>
            <a:off x="1005840" y="1828800"/>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登録した法人名・個人名と一致している必要があります。</a:t>
            </a:r>
            <a:endParaRPr lang="en-US" sz="1200" dirty="0"/>
          </a:p>
        </p:txBody>
      </p:sp>
      <p:sp>
        <p:nvSpPr>
          <p:cNvPr id="10" name="Shape 8"/>
          <p:cNvSpPr/>
          <p:nvPr/>
        </p:nvSpPr>
        <p:spPr>
          <a:xfrm>
            <a:off x="566928" y="2569464"/>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569464"/>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551176"/>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銀行・支店を検索して選択</a:t>
            </a:r>
            <a:endParaRPr lang="en-US" sz="1400" dirty="0"/>
          </a:p>
        </p:txBody>
      </p:sp>
      <p:sp>
        <p:nvSpPr>
          <p:cNvPr id="13" name="Text 11"/>
          <p:cNvSpPr/>
          <p:nvPr/>
        </p:nvSpPr>
        <p:spPr>
          <a:xfrm>
            <a:off x="1005840" y="2898648"/>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見つからない場合は Stripe サポートへ問い合わせます。</a:t>
            </a:r>
            <a:endParaRPr lang="en-US" sz="1200" dirty="0"/>
          </a:p>
        </p:txBody>
      </p:sp>
      <p:sp>
        <p:nvSpPr>
          <p:cNvPr id="14" name="Shape 12"/>
          <p:cNvSpPr/>
          <p:nvPr/>
        </p:nvSpPr>
        <p:spPr>
          <a:xfrm>
            <a:off x="566928" y="3639312"/>
            <a:ext cx="310896" cy="310896"/>
          </a:xfrm>
          <a:prstGeom prst="ellipse">
            <a:avLst/>
          </a:prstGeom>
          <a:solidFill>
            <a:srgbClr val="FDEEE4"/>
          </a:solidFill>
          <a:ln w="12700">
            <a:solidFill>
              <a:srgbClr val="FDEEE4"/>
            </a:solidFill>
            <a:prstDash val="solid"/>
          </a:ln>
        </p:spPr>
      </p:sp>
      <p:sp>
        <p:nvSpPr>
          <p:cNvPr id="15" name="Text 13"/>
          <p:cNvSpPr/>
          <p:nvPr/>
        </p:nvSpPr>
        <p:spPr>
          <a:xfrm>
            <a:off x="566928" y="3639312"/>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6" name="Text 14"/>
          <p:cNvSpPr/>
          <p:nvPr/>
        </p:nvSpPr>
        <p:spPr>
          <a:xfrm>
            <a:off x="1005840" y="3621024"/>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口座番号・口座種別を入力</a:t>
            </a:r>
            <a:endParaRPr lang="en-US" sz="1400" dirty="0"/>
          </a:p>
        </p:txBody>
      </p:sp>
      <p:sp>
        <p:nvSpPr>
          <p:cNvPr id="17" name="Text 15"/>
          <p:cNvSpPr/>
          <p:nvPr/>
        </p:nvSpPr>
        <p:spPr>
          <a:xfrm>
            <a:off x="1005840" y="3968496"/>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普通預金など。確認用にもう一度入力します。</a:t>
            </a:r>
            <a:endParaRPr lang="en-US" sz="1200" dirty="0"/>
          </a:p>
        </p:txBody>
      </p:sp>
      <p:sp>
        <p:nvSpPr>
          <p:cNvPr id="18" name="Shape 16"/>
          <p:cNvSpPr/>
          <p:nvPr/>
        </p:nvSpPr>
        <p:spPr>
          <a:xfrm>
            <a:off x="566928" y="4485132"/>
            <a:ext cx="310896" cy="310896"/>
          </a:xfrm>
          <a:prstGeom prst="ellipse">
            <a:avLst/>
          </a:prstGeom>
          <a:solidFill>
            <a:srgbClr val="FDEEE4"/>
          </a:solidFill>
          <a:ln w="12700">
            <a:solidFill>
              <a:srgbClr val="FDEEE4"/>
            </a:solidFill>
            <a:prstDash val="solid"/>
          </a:ln>
        </p:spPr>
      </p:sp>
      <p:sp>
        <p:nvSpPr>
          <p:cNvPr id="19" name="Text 17"/>
          <p:cNvSpPr/>
          <p:nvPr/>
        </p:nvSpPr>
        <p:spPr>
          <a:xfrm>
            <a:off x="566928" y="4485132"/>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4</a:t>
            </a:r>
            <a:endParaRPr lang="en-US" sz="1200" dirty="0"/>
          </a:p>
        </p:txBody>
      </p:sp>
      <p:sp>
        <p:nvSpPr>
          <p:cNvPr id="20" name="Text 18"/>
          <p:cNvSpPr/>
          <p:nvPr/>
        </p:nvSpPr>
        <p:spPr>
          <a:xfrm>
            <a:off x="1005840" y="4466844"/>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入金スケジュールを選ぶ</a:t>
            </a:r>
            <a:endParaRPr lang="en-US" sz="1400" dirty="0"/>
          </a:p>
        </p:txBody>
      </p:sp>
      <p:sp>
        <p:nvSpPr>
          <p:cNvPr id="21" name="Text 19"/>
          <p:cNvSpPr/>
          <p:nvPr/>
        </p:nvSpPr>
        <p:spPr>
          <a:xfrm>
            <a:off x="1005840" y="4814316"/>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手動（好きなときに入金）／自動で毎週・毎月。あとから変更できます。</a:t>
            </a:r>
            <a:endParaRPr lang="en-US" sz="1200" dirty="0"/>
          </a:p>
        </p:txBody>
      </p:sp>
      <p:sp>
        <p:nvSpPr>
          <p:cNvPr id="22" name="Shape 20"/>
          <p:cNvSpPr/>
          <p:nvPr/>
        </p:nvSpPr>
        <p:spPr>
          <a:xfrm>
            <a:off x="566928" y="5577840"/>
            <a:ext cx="4114800" cy="777240"/>
          </a:xfrm>
          <a:prstGeom prst="roundRect">
            <a:avLst>
              <a:gd name="adj" fmla="val 9412"/>
            </a:avLst>
          </a:prstGeom>
          <a:solidFill>
            <a:srgbClr val="FFF4E0"/>
          </a:solidFill>
          <a:ln w="12700">
            <a:solidFill>
              <a:srgbClr val="FFF4E0"/>
            </a:solidFill>
            <a:prstDash val="solid"/>
          </a:ln>
        </p:spPr>
      </p:sp>
      <p:sp>
        <p:nvSpPr>
          <p:cNvPr id="23" name="Text 21"/>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24" name="Text 22"/>
          <p:cNvSpPr/>
          <p:nvPr/>
        </p:nvSpPr>
        <p:spPr>
          <a:xfrm>
            <a:off x="1042416" y="5650992"/>
            <a:ext cx="3456432" cy="630936"/>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口座名義が一致しないと登録できません。屋号のみの口座をお使いの場合は、事前にご確認ください。</a:t>
            </a:r>
            <a:endParaRPr lang="en-US" sz="1150" dirty="0"/>
          </a:p>
        </p:txBody>
      </p:sp>
      <p:sp>
        <p:nvSpPr>
          <p:cNvPr id="25" name="Shape 23"/>
          <p:cNvSpPr/>
          <p:nvPr/>
        </p:nvSpPr>
        <p:spPr>
          <a:xfrm>
            <a:off x="6134503" y="1307592"/>
            <a:ext cx="4510235" cy="3328416"/>
          </a:xfrm>
          <a:prstGeom prst="roundRect">
            <a:avLst>
              <a:gd name="adj" fmla="val 1648"/>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6" name="Image 0" descr="/Users/kazuya/Documents/boice-cloud/boice-cloude/FoodStock/事業別/TablePOS/Stripe手続きの流れスクショ/019-1.png">    </p:cNvPr>
          <p:cNvPicPr>
            <a:picLocks noChangeAspect="1"/>
          </p:cNvPicPr>
          <p:nvPr/>
        </p:nvPicPr>
        <p:blipFill>
          <a:blip r:embed="rId1"/>
          <a:stretch>
            <a:fillRect/>
          </a:stretch>
        </p:blipFill>
        <p:spPr>
          <a:xfrm>
            <a:off x="6198511" y="1371600"/>
            <a:ext cx="4382219" cy="3200400"/>
          </a:xfrm>
          <a:prstGeom prst="rect">
            <a:avLst/>
          </a:prstGeom>
        </p:spPr>
      </p:pic>
      <p:sp>
        <p:nvSpPr>
          <p:cNvPr id="27" name="Shape 24"/>
          <p:cNvSpPr/>
          <p:nvPr/>
        </p:nvSpPr>
        <p:spPr>
          <a:xfrm>
            <a:off x="7158986" y="4690872"/>
            <a:ext cx="2461269" cy="1773936"/>
          </a:xfrm>
          <a:prstGeom prst="roundRect">
            <a:avLst>
              <a:gd name="adj" fmla="val 3093"/>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8" name="Image 1" descr="/Users/kazuya/Documents/boice-cloud/boice-cloude/FoodStock/事業別/TablePOS/Stripe手続きの流れスクショ/019-2.png">    </p:cNvPr>
          <p:cNvPicPr>
            <a:picLocks noChangeAspect="1"/>
          </p:cNvPicPr>
          <p:nvPr/>
        </p:nvPicPr>
        <p:blipFill>
          <a:blip r:embed="rId2"/>
          <a:stretch>
            <a:fillRect/>
          </a:stretch>
        </p:blipFill>
        <p:spPr>
          <a:xfrm>
            <a:off x="7222994" y="4754880"/>
            <a:ext cx="2333253" cy="1645920"/>
          </a:xfrm>
          <a:prstGeom prst="rect">
            <a:avLst/>
          </a:prstGeom>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17</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顧客向けの表示情報を設定</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お客様のカード利用明細に表示される名前を決めます。</a:t>
            </a:r>
            <a:endParaRPr lang="en-US" sz="1300" dirty="0"/>
          </a:p>
        </p:txBody>
      </p:sp>
      <p:sp>
        <p:nvSpPr>
          <p:cNvPr id="6" name="Shape 4"/>
          <p:cNvSpPr/>
          <p:nvPr/>
        </p:nvSpPr>
        <p:spPr>
          <a:xfrm>
            <a:off x="566928" y="1536192"/>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36192"/>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17904"/>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店舗名・サービス名（明細書表記）</a:t>
            </a:r>
            <a:endParaRPr lang="en-US" sz="1400" dirty="0"/>
          </a:p>
        </p:txBody>
      </p:sp>
      <p:sp>
        <p:nvSpPr>
          <p:cNvPr id="9" name="Text 7"/>
          <p:cNvSpPr/>
          <p:nvPr/>
        </p:nvSpPr>
        <p:spPr>
          <a:xfrm>
            <a:off x="1005840" y="1865376"/>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5〜22文字。漢字・カナ・ローマ字の3種類を入力します。</a:t>
            </a:r>
            <a:endParaRPr lang="en-US" sz="1200" dirty="0"/>
          </a:p>
        </p:txBody>
      </p:sp>
      <p:sp>
        <p:nvSpPr>
          <p:cNvPr id="10" name="Shape 8"/>
          <p:cNvSpPr/>
          <p:nvPr/>
        </p:nvSpPr>
        <p:spPr>
          <a:xfrm>
            <a:off x="566928" y="2606040"/>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606040"/>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587752"/>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短縮版（任意）</a:t>
            </a:r>
            <a:endParaRPr lang="en-US" sz="1400" dirty="0"/>
          </a:p>
        </p:txBody>
      </p:sp>
      <p:sp>
        <p:nvSpPr>
          <p:cNvPr id="13" name="Text 11"/>
          <p:cNvSpPr/>
          <p:nvPr/>
        </p:nvSpPr>
        <p:spPr>
          <a:xfrm>
            <a:off x="1005840" y="2935224"/>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2〜10文字。商品ごとの表記に使われます。</a:t>
            </a:r>
            <a:endParaRPr lang="en-US" sz="1200" dirty="0"/>
          </a:p>
        </p:txBody>
      </p:sp>
      <p:sp>
        <p:nvSpPr>
          <p:cNvPr id="14" name="Shape 12"/>
          <p:cNvSpPr/>
          <p:nvPr/>
        </p:nvSpPr>
        <p:spPr>
          <a:xfrm>
            <a:off x="566928" y="3451860"/>
            <a:ext cx="310896" cy="310896"/>
          </a:xfrm>
          <a:prstGeom prst="ellipse">
            <a:avLst/>
          </a:prstGeom>
          <a:solidFill>
            <a:srgbClr val="FDEEE4"/>
          </a:solidFill>
          <a:ln w="12700">
            <a:solidFill>
              <a:srgbClr val="FDEEE4"/>
            </a:solidFill>
            <a:prstDash val="solid"/>
          </a:ln>
        </p:spPr>
      </p:sp>
      <p:sp>
        <p:nvSpPr>
          <p:cNvPr id="15" name="Text 13"/>
          <p:cNvSpPr/>
          <p:nvPr/>
        </p:nvSpPr>
        <p:spPr>
          <a:xfrm>
            <a:off x="566928" y="3451860"/>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6" name="Text 14"/>
          <p:cNvSpPr/>
          <p:nvPr/>
        </p:nvSpPr>
        <p:spPr>
          <a:xfrm>
            <a:off x="1005840" y="3433572"/>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顧客サポート電話番号</a:t>
            </a:r>
            <a:endParaRPr lang="en-US" sz="1400" dirty="0"/>
          </a:p>
        </p:txBody>
      </p:sp>
      <p:sp>
        <p:nvSpPr>
          <p:cNvPr id="17" name="Text 15"/>
          <p:cNvSpPr/>
          <p:nvPr/>
        </p:nvSpPr>
        <p:spPr>
          <a:xfrm>
            <a:off x="1005840" y="3781044"/>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お客様からの問い合わせ先。領収書に表示するかも選べます。</a:t>
            </a:r>
            <a:endParaRPr lang="en-US" sz="1200" dirty="0"/>
          </a:p>
        </p:txBody>
      </p:sp>
      <p:sp>
        <p:nvSpPr>
          <p:cNvPr id="18" name="Shape 16"/>
          <p:cNvSpPr/>
          <p:nvPr/>
        </p:nvSpPr>
        <p:spPr>
          <a:xfrm>
            <a:off x="566928" y="5353812"/>
            <a:ext cx="4114800" cy="1001268"/>
          </a:xfrm>
          <a:prstGeom prst="roundRect">
            <a:avLst>
              <a:gd name="adj" fmla="val 7306"/>
            </a:avLst>
          </a:prstGeom>
          <a:solidFill>
            <a:srgbClr val="FFF4E0"/>
          </a:solidFill>
          <a:ln w="12700">
            <a:solidFill>
              <a:srgbClr val="FFF4E0"/>
            </a:solidFill>
            <a:prstDash val="solid"/>
          </a:ln>
        </p:spPr>
      </p:sp>
      <p:sp>
        <p:nvSpPr>
          <p:cNvPr id="19" name="Text 17"/>
          <p:cNvSpPr/>
          <p:nvPr/>
        </p:nvSpPr>
        <p:spPr>
          <a:xfrm>
            <a:off x="694944" y="5353812"/>
            <a:ext cx="292608" cy="1001268"/>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20" name="Text 18"/>
          <p:cNvSpPr/>
          <p:nvPr/>
        </p:nvSpPr>
        <p:spPr>
          <a:xfrm>
            <a:off x="1042416" y="5426964"/>
            <a:ext cx="3456432" cy="854964"/>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明細書表記は、お客様が「どこで使ったか」を判断する材料です。実際の店舗名に近い表記にすると、身に覚えのない請求という問い合わせを防げます。</a:t>
            </a:r>
            <a:endParaRPr lang="en-US" sz="1150" dirty="0"/>
          </a:p>
        </p:txBody>
      </p:sp>
      <p:sp>
        <p:nvSpPr>
          <p:cNvPr id="21" name="Shape 19"/>
          <p:cNvSpPr/>
          <p:nvPr/>
        </p:nvSpPr>
        <p:spPr>
          <a:xfrm>
            <a:off x="5010912" y="1509267"/>
            <a:ext cx="6711696" cy="4753867"/>
          </a:xfrm>
          <a:prstGeom prst="roundRect">
            <a:avLst>
              <a:gd name="adj" fmla="val 1154"/>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2" name="Image 0" descr="/Users/kazuya/Documents/boice-cloud/boice-cloude/FoodStock/事業別/TablePOS/Stripe手続きの流れスクショ/020-2.png">    </p:cNvPr>
          <p:cNvPicPr>
            <a:picLocks noChangeAspect="1"/>
          </p:cNvPicPr>
          <p:nvPr/>
        </p:nvPicPr>
        <p:blipFill>
          <a:blip r:embed="rId1"/>
          <a:stretch>
            <a:fillRect/>
          </a:stretch>
        </p:blipFill>
        <p:spPr>
          <a:xfrm>
            <a:off x="5074920" y="1573275"/>
            <a:ext cx="6583680" cy="4625851"/>
          </a:xfrm>
          <a:prstGeom prst="rect">
            <a:avLst/>
          </a:prstGeom>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6283F"/>
        </a:solidFill>
      </p:bgPr>
    </p:bg>
    <p:spTree>
      <p:nvGrpSpPr>
        <p:cNvPr id="1" name=""/>
        <p:cNvGrpSpPr/>
        <p:nvPr/>
      </p:nvGrpSpPr>
      <p:grpSpPr>
        <a:xfrm>
          <a:off x="0" y="0"/>
          <a:ext cx="0" cy="0"/>
          <a:chOff x="0" y="0"/>
          <a:chExt cx="0" cy="0"/>
        </a:xfrm>
      </p:grpSpPr>
      <p:sp>
        <p:nvSpPr>
          <p:cNvPr id="2" name="Text 0"/>
          <p:cNvSpPr/>
          <p:nvPr/>
        </p:nvSpPr>
        <p:spPr>
          <a:xfrm>
            <a:off x="658368" y="1737360"/>
            <a:ext cx="5852160" cy="365760"/>
          </a:xfrm>
          <a:prstGeom prst="rect">
            <a:avLst/>
          </a:prstGeom>
          <a:noFill/>
          <a:ln/>
        </p:spPr>
        <p:txBody>
          <a:bodyPr wrap="square" lIns="0" tIns="0" rIns="0" bIns="0" rtlCol="0" anchor="ctr"/>
          <a:lstStyle/>
          <a:p>
            <a:pPr indent="0" marL="0">
              <a:buNone/>
            </a:pPr>
            <a:r>
              <a:rPr lang="en-US" sz="1500" b="1" spc="300" kern="0" dirty="0">
                <a:solidFill>
                  <a:srgbClr val="F26B21"/>
                </a:solidFill>
                <a:latin typeface="Yu Gothic" pitchFamily="34" charset="0"/>
                <a:ea typeface="Yu Gothic" pitchFamily="34" charset="-122"/>
                <a:cs typeface="Yu Gothic" pitchFamily="34" charset="-120"/>
              </a:rPr>
              <a:t>PART 4</a:t>
            </a:r>
            <a:endParaRPr lang="en-US" sz="1500" dirty="0"/>
          </a:p>
        </p:txBody>
      </p:sp>
      <p:sp>
        <p:nvSpPr>
          <p:cNvPr id="3" name="Text 1"/>
          <p:cNvSpPr/>
          <p:nvPr/>
        </p:nvSpPr>
        <p:spPr>
          <a:xfrm>
            <a:off x="658368" y="2194560"/>
            <a:ext cx="6766560" cy="1371600"/>
          </a:xfrm>
          <a:prstGeom prst="rect">
            <a:avLst/>
          </a:prstGeom>
          <a:noFill/>
          <a:ln/>
        </p:spPr>
        <p:txBody>
          <a:bodyPr wrap="square" lIns="0" tIns="0" rIns="0" bIns="0" rtlCol="0" anchor="ctr"/>
          <a:lstStyle/>
          <a:p>
            <a:pPr indent="0" marL="0">
              <a:lnSpc>
                <a:spcPct val="110000"/>
              </a:lnSpc>
              <a:buNone/>
            </a:pPr>
            <a:r>
              <a:rPr lang="en-US" sz="4000" b="1" dirty="0">
                <a:solidFill>
                  <a:srgbClr val="FFFFFF"/>
                </a:solidFill>
                <a:latin typeface="Yu Gothic" pitchFamily="34" charset="0"/>
                <a:ea typeface="Yu Gothic" pitchFamily="34" charset="-122"/>
                <a:cs typeface="Yu Gothic" pitchFamily="34" charset="-120"/>
              </a:rPr>
              <a:t>本人確認</a:t>
            </a:r>
            <a:endParaRPr lang="en-US" sz="4000" dirty="0"/>
          </a:p>
          <a:p>
            <a:pPr indent="0" marL="0">
              <a:lnSpc>
                <a:spcPct val="110000"/>
              </a:lnSpc>
              <a:buNone/>
            </a:pPr>
            <a:r>
              <a:rPr lang="en-US" sz="4000" b="1" dirty="0">
                <a:solidFill>
                  <a:srgbClr val="FFFFFF"/>
                </a:solidFill>
                <a:latin typeface="Yu Gothic" pitchFamily="34" charset="0"/>
                <a:ea typeface="Yu Gothic" pitchFamily="34" charset="-122"/>
                <a:cs typeface="Yu Gothic" pitchFamily="34" charset="-120"/>
              </a:rPr>
              <a:t>と審査</a:t>
            </a:r>
            <a:endParaRPr lang="en-US" sz="4000" dirty="0"/>
          </a:p>
        </p:txBody>
      </p:sp>
      <p:sp>
        <p:nvSpPr>
          <p:cNvPr id="4" name="Text 2"/>
          <p:cNvSpPr/>
          <p:nvPr/>
        </p:nvSpPr>
        <p:spPr>
          <a:xfrm>
            <a:off x="658368" y="3703320"/>
            <a:ext cx="6309360" cy="731520"/>
          </a:xfrm>
          <a:prstGeom prst="rect">
            <a:avLst/>
          </a:prstGeom>
          <a:noFill/>
          <a:ln/>
        </p:spPr>
        <p:txBody>
          <a:bodyPr wrap="square" lIns="0" tIns="0" rIns="0" bIns="0" rtlCol="0" anchor="ctr"/>
          <a:lstStyle/>
          <a:p>
            <a:pPr indent="0" marL="0">
              <a:lnSpc>
                <a:spcPct val="130000"/>
              </a:lnSpc>
              <a:buNone/>
            </a:pPr>
            <a:r>
              <a:rPr lang="en-US" sz="1400" dirty="0">
                <a:solidFill>
                  <a:srgbClr val="AFC0D2"/>
                </a:solidFill>
                <a:latin typeface="Yu Gothic" pitchFamily="34" charset="0"/>
                <a:ea typeface="Yu Gothic" pitchFamily="34" charset="-122"/>
                <a:cs typeface="Yu Gothic" pitchFamily="34" charset="-120"/>
              </a:rPr>
              <a:t>最後に書類を提出し、Stripe の審査を待ちます。</a:t>
            </a:r>
            <a:endParaRPr lang="en-US" sz="1400" dirty="0"/>
          </a:p>
        </p:txBody>
      </p:sp>
      <p:sp>
        <p:nvSpPr>
          <p:cNvPr id="5" name="Shape 3"/>
          <p:cNvSpPr/>
          <p:nvPr/>
        </p:nvSpPr>
        <p:spPr>
          <a:xfrm>
            <a:off x="7498080" y="1673352"/>
            <a:ext cx="4114800" cy="493776"/>
          </a:xfrm>
          <a:prstGeom prst="roundRect">
            <a:avLst>
              <a:gd name="adj" fmla="val 14815"/>
            </a:avLst>
          </a:prstGeom>
          <a:solidFill>
            <a:srgbClr val="223A57"/>
          </a:solidFill>
          <a:ln w="12700">
            <a:solidFill>
              <a:srgbClr val="223A57"/>
            </a:solidFill>
            <a:prstDash val="solid"/>
          </a:ln>
        </p:spPr>
      </p:sp>
      <p:sp>
        <p:nvSpPr>
          <p:cNvPr id="6" name="Text 4"/>
          <p:cNvSpPr/>
          <p:nvPr/>
        </p:nvSpPr>
        <p:spPr>
          <a:xfrm>
            <a:off x="7754112" y="1673352"/>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18  Climate 寄付（任意）はスキップ</a:t>
            </a:r>
            <a:endParaRPr lang="en-US" sz="1250" dirty="0"/>
          </a:p>
        </p:txBody>
      </p:sp>
      <p:sp>
        <p:nvSpPr>
          <p:cNvPr id="7" name="Shape 5"/>
          <p:cNvSpPr/>
          <p:nvPr/>
        </p:nvSpPr>
        <p:spPr>
          <a:xfrm>
            <a:off x="7498080" y="2276856"/>
            <a:ext cx="4114800" cy="493776"/>
          </a:xfrm>
          <a:prstGeom prst="roundRect">
            <a:avLst>
              <a:gd name="adj" fmla="val 14815"/>
            </a:avLst>
          </a:prstGeom>
          <a:solidFill>
            <a:srgbClr val="223A57"/>
          </a:solidFill>
          <a:ln w="12700">
            <a:solidFill>
              <a:srgbClr val="223A57"/>
            </a:solidFill>
            <a:prstDash val="solid"/>
          </a:ln>
        </p:spPr>
      </p:sp>
      <p:sp>
        <p:nvSpPr>
          <p:cNvPr id="8" name="Text 6"/>
          <p:cNvSpPr/>
          <p:nvPr/>
        </p:nvSpPr>
        <p:spPr>
          <a:xfrm>
            <a:off x="7754112" y="2276856"/>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19  内容を確認して提出</a:t>
            </a:r>
            <a:endParaRPr lang="en-US" sz="1250" dirty="0"/>
          </a:p>
        </p:txBody>
      </p:sp>
      <p:sp>
        <p:nvSpPr>
          <p:cNvPr id="9" name="Shape 7"/>
          <p:cNvSpPr/>
          <p:nvPr/>
        </p:nvSpPr>
        <p:spPr>
          <a:xfrm>
            <a:off x="7498080" y="2880360"/>
            <a:ext cx="4114800" cy="493776"/>
          </a:xfrm>
          <a:prstGeom prst="roundRect">
            <a:avLst>
              <a:gd name="adj" fmla="val 14815"/>
            </a:avLst>
          </a:prstGeom>
          <a:solidFill>
            <a:srgbClr val="223A57"/>
          </a:solidFill>
          <a:ln w="12700">
            <a:solidFill>
              <a:srgbClr val="223A57"/>
            </a:solidFill>
            <a:prstDash val="solid"/>
          </a:ln>
        </p:spPr>
      </p:sp>
      <p:sp>
        <p:nvSpPr>
          <p:cNvPr id="10" name="Text 8"/>
          <p:cNvSpPr/>
          <p:nvPr/>
        </p:nvSpPr>
        <p:spPr>
          <a:xfrm>
            <a:off x="7754112" y="2880360"/>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20  TablePOS 側で残タスクを確認</a:t>
            </a:r>
            <a:endParaRPr lang="en-US" sz="1250" dirty="0"/>
          </a:p>
        </p:txBody>
      </p:sp>
      <p:sp>
        <p:nvSpPr>
          <p:cNvPr id="11" name="Shape 9"/>
          <p:cNvSpPr/>
          <p:nvPr/>
        </p:nvSpPr>
        <p:spPr>
          <a:xfrm>
            <a:off x="7498080" y="3483864"/>
            <a:ext cx="4114800" cy="493776"/>
          </a:xfrm>
          <a:prstGeom prst="roundRect">
            <a:avLst>
              <a:gd name="adj" fmla="val 14815"/>
            </a:avLst>
          </a:prstGeom>
          <a:solidFill>
            <a:srgbClr val="223A57"/>
          </a:solidFill>
          <a:ln w="12700">
            <a:solidFill>
              <a:srgbClr val="223A57"/>
            </a:solidFill>
            <a:prstDash val="solid"/>
          </a:ln>
        </p:spPr>
      </p:sp>
      <p:sp>
        <p:nvSpPr>
          <p:cNvPr id="12" name="Text 10"/>
          <p:cNvSpPr/>
          <p:nvPr/>
        </p:nvSpPr>
        <p:spPr>
          <a:xfrm>
            <a:off x="7754112" y="3483864"/>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21  本人確認書類を提出</a:t>
            </a:r>
            <a:endParaRPr lang="en-US" sz="1250" dirty="0"/>
          </a:p>
        </p:txBody>
      </p:sp>
      <p:sp>
        <p:nvSpPr>
          <p:cNvPr id="13" name="Shape 11"/>
          <p:cNvSpPr/>
          <p:nvPr/>
        </p:nvSpPr>
        <p:spPr>
          <a:xfrm>
            <a:off x="7498080" y="4087368"/>
            <a:ext cx="4114800" cy="493776"/>
          </a:xfrm>
          <a:prstGeom prst="roundRect">
            <a:avLst>
              <a:gd name="adj" fmla="val 14815"/>
            </a:avLst>
          </a:prstGeom>
          <a:solidFill>
            <a:srgbClr val="223A57"/>
          </a:solidFill>
          <a:ln w="12700">
            <a:solidFill>
              <a:srgbClr val="223A57"/>
            </a:solidFill>
            <a:prstDash val="solid"/>
          </a:ln>
        </p:spPr>
      </p:sp>
      <p:sp>
        <p:nvSpPr>
          <p:cNvPr id="14" name="Text 12"/>
          <p:cNvSpPr/>
          <p:nvPr/>
        </p:nvSpPr>
        <p:spPr>
          <a:xfrm>
            <a:off x="7754112" y="4087368"/>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22  セキュリティ対策アンケートに回答</a:t>
            </a:r>
            <a:endParaRPr lang="en-US" sz="1250" dirty="0"/>
          </a:p>
        </p:txBody>
      </p:sp>
      <p:sp>
        <p:nvSpPr>
          <p:cNvPr id="15" name="Shape 13"/>
          <p:cNvSpPr/>
          <p:nvPr/>
        </p:nvSpPr>
        <p:spPr>
          <a:xfrm>
            <a:off x="7498080" y="4690872"/>
            <a:ext cx="4114800" cy="493776"/>
          </a:xfrm>
          <a:prstGeom prst="roundRect">
            <a:avLst>
              <a:gd name="adj" fmla="val 14815"/>
            </a:avLst>
          </a:prstGeom>
          <a:solidFill>
            <a:srgbClr val="223A57"/>
          </a:solidFill>
          <a:ln w="12700">
            <a:solidFill>
              <a:srgbClr val="223A57"/>
            </a:solidFill>
            <a:prstDash val="solid"/>
          </a:ln>
        </p:spPr>
      </p:sp>
      <p:sp>
        <p:nvSpPr>
          <p:cNvPr id="16" name="Text 14"/>
          <p:cNvSpPr/>
          <p:nvPr/>
        </p:nvSpPr>
        <p:spPr>
          <a:xfrm>
            <a:off x="7754112" y="4690872"/>
            <a:ext cx="3657600" cy="493776"/>
          </a:xfrm>
          <a:prstGeom prst="rect">
            <a:avLst/>
          </a:prstGeom>
          <a:noFill/>
          <a:ln/>
        </p:spPr>
        <p:txBody>
          <a:bodyPr wrap="square" lIns="0" tIns="0" rIns="0" bIns="0" rtlCol="0" anchor="ctr"/>
          <a:lstStyle/>
          <a:p>
            <a:pPr indent="0" marL="0">
              <a:buNone/>
            </a:pPr>
            <a:r>
              <a:rPr lang="en-US" sz="1250" dirty="0">
                <a:solidFill>
                  <a:srgbClr val="E4ECF4"/>
                </a:solidFill>
                <a:latin typeface="Yu Gothic" pitchFamily="34" charset="0"/>
                <a:ea typeface="Yu Gothic" pitchFamily="34" charset="-122"/>
                <a:cs typeface="Yu Gothic" pitchFamily="34" charset="-120"/>
              </a:rPr>
              <a:t>STEP 23  審査完了を待つ</a:t>
            </a:r>
            <a:endParaRPr lang="en-US" sz="125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18</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Climate 寄付は「今はスキップ」でOK</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気候変動対策への寄付の案内です。任意の機能です。</a:t>
            </a:r>
            <a:endParaRPr lang="en-US" sz="1300" dirty="0"/>
          </a:p>
        </p:txBody>
      </p:sp>
      <p:sp>
        <p:nvSpPr>
          <p:cNvPr id="6" name="Shape 4"/>
          <p:cNvSpPr/>
          <p:nvPr/>
        </p:nvSpPr>
        <p:spPr>
          <a:xfrm>
            <a:off x="566928" y="161848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61848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60020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内容を確認</a:t>
            </a:r>
            <a:endParaRPr lang="en-US" sz="1400" dirty="0"/>
          </a:p>
        </p:txBody>
      </p:sp>
      <p:sp>
        <p:nvSpPr>
          <p:cNvPr id="9" name="Text 7"/>
          <p:cNvSpPr/>
          <p:nvPr/>
        </p:nvSpPr>
        <p:spPr>
          <a:xfrm>
            <a:off x="1005840" y="1947672"/>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売上の一部を炭素除去の資金として寄付できる、Stripe の任意サービスです。</a:t>
            </a:r>
            <a:endParaRPr lang="en-US" sz="1200" dirty="0"/>
          </a:p>
        </p:txBody>
      </p:sp>
      <p:sp>
        <p:nvSpPr>
          <p:cNvPr id="10" name="Shape 8"/>
          <p:cNvSpPr/>
          <p:nvPr/>
        </p:nvSpPr>
        <p:spPr>
          <a:xfrm>
            <a:off x="566928" y="2688336"/>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68833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67004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「今はスキップ」をクリック</a:t>
            </a:r>
            <a:endParaRPr lang="en-US" sz="1400" dirty="0"/>
          </a:p>
        </p:txBody>
      </p:sp>
      <p:sp>
        <p:nvSpPr>
          <p:cNvPr id="13" name="Text 11"/>
          <p:cNvSpPr/>
          <p:nvPr/>
        </p:nvSpPr>
        <p:spPr>
          <a:xfrm>
            <a:off x="1005840" y="3017520"/>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必要がなければスキップして問題ありません。</a:t>
            </a:r>
            <a:endParaRPr lang="en-US" sz="1200" dirty="0"/>
          </a:p>
        </p:txBody>
      </p:sp>
      <p:sp>
        <p:nvSpPr>
          <p:cNvPr id="14" name="Shape 12"/>
          <p:cNvSpPr/>
          <p:nvPr/>
        </p:nvSpPr>
        <p:spPr>
          <a:xfrm>
            <a:off x="566928" y="5577840"/>
            <a:ext cx="4114800" cy="777240"/>
          </a:xfrm>
          <a:prstGeom prst="roundRect">
            <a:avLst>
              <a:gd name="adj" fmla="val 9412"/>
            </a:avLst>
          </a:prstGeom>
          <a:solidFill>
            <a:srgbClr val="E7F4EE"/>
          </a:solidFill>
          <a:ln w="12700">
            <a:solidFill>
              <a:srgbClr val="E7F4EE"/>
            </a:solidFill>
            <a:prstDash val="solid"/>
          </a:ln>
        </p:spPr>
      </p:sp>
      <p:sp>
        <p:nvSpPr>
          <p:cNvPr id="15" name="Text 13"/>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1B6B4E"/>
                </a:solidFill>
                <a:latin typeface="Yu Gothic" pitchFamily="34" charset="0"/>
                <a:ea typeface="Yu Gothic" pitchFamily="34" charset="-122"/>
                <a:cs typeface="Yu Gothic" pitchFamily="34" charset="-120"/>
              </a:rPr>
              <a:t>✓</a:t>
            </a:r>
            <a:endParaRPr lang="en-US" sz="1400" dirty="0"/>
          </a:p>
        </p:txBody>
      </p:sp>
      <p:sp>
        <p:nvSpPr>
          <p:cNvPr id="16" name="Text 14"/>
          <p:cNvSpPr/>
          <p:nvPr/>
        </p:nvSpPr>
        <p:spPr>
          <a:xfrm>
            <a:off x="1042416" y="5650992"/>
            <a:ext cx="3456432" cy="630936"/>
          </a:xfrm>
          <a:prstGeom prst="rect">
            <a:avLst/>
          </a:prstGeom>
          <a:noFill/>
          <a:ln/>
        </p:spPr>
        <p:txBody>
          <a:bodyPr wrap="square" lIns="0" tIns="0" rIns="0" bIns="0" rtlCol="0" anchor="ctr"/>
          <a:lstStyle/>
          <a:p>
            <a:pPr indent="0" marL="0">
              <a:lnSpc>
                <a:spcPct val="125000"/>
              </a:lnSpc>
              <a:buNone/>
            </a:pPr>
            <a:r>
              <a:rPr lang="en-US" sz="1150" dirty="0">
                <a:solidFill>
                  <a:srgbClr val="1B6B4E"/>
                </a:solidFill>
                <a:latin typeface="Yu Gothic" pitchFamily="34" charset="0"/>
                <a:ea typeface="Yu Gothic" pitchFamily="34" charset="-122"/>
                <a:cs typeface="Yu Gothic" pitchFamily="34" charset="-120"/>
              </a:rPr>
              <a:t>あとから Stripe ダッシュボードの Climate セクションでいつでも設定できます。</a:t>
            </a:r>
            <a:endParaRPr lang="en-US" sz="1150" dirty="0"/>
          </a:p>
        </p:txBody>
      </p:sp>
      <p:sp>
        <p:nvSpPr>
          <p:cNvPr id="17" name="Shape 15"/>
          <p:cNvSpPr/>
          <p:nvPr/>
        </p:nvSpPr>
        <p:spPr>
          <a:xfrm>
            <a:off x="5010912" y="1639524"/>
            <a:ext cx="6711696" cy="4493353"/>
          </a:xfrm>
          <a:prstGeom prst="roundRect">
            <a:avLst>
              <a:gd name="adj" fmla="val 1221"/>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18" name="Image 0" descr="/Users/kazuya/Documents/boice-cloud/boice-cloude/FoodStock/事業別/TablePOS/Stripe手続きの流れスクショ/021-2　今はスキップで良い.png">    </p:cNvPr>
          <p:cNvPicPr>
            <a:picLocks noChangeAspect="1"/>
          </p:cNvPicPr>
          <p:nvPr/>
        </p:nvPicPr>
        <p:blipFill>
          <a:blip r:embed="rId1"/>
          <a:stretch>
            <a:fillRect/>
          </a:stretch>
        </p:blipFill>
        <p:spPr>
          <a:xfrm>
            <a:off x="5074920" y="1703532"/>
            <a:ext cx="6583680" cy="4365337"/>
          </a:xfrm>
          <a:prstGeom prst="rect">
            <a:avLst/>
          </a:prstGeom>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19</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内容を確認して提出</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これまで入力した内容が一覧で表示されます。</a:t>
            </a:r>
            <a:endParaRPr lang="en-US" sz="1300" dirty="0"/>
          </a:p>
        </p:txBody>
      </p:sp>
      <p:sp>
        <p:nvSpPr>
          <p:cNvPr id="6" name="Shape 4"/>
          <p:cNvSpPr/>
          <p:nvPr/>
        </p:nvSpPr>
        <p:spPr>
          <a:xfrm>
            <a:off x="566928" y="157276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7276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5448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各項目を確認</a:t>
            </a:r>
            <a:endParaRPr lang="en-US" sz="1400" dirty="0"/>
          </a:p>
        </p:txBody>
      </p:sp>
      <p:sp>
        <p:nvSpPr>
          <p:cNvPr id="9" name="Text 7"/>
          <p:cNvSpPr/>
          <p:nvPr/>
        </p:nvSpPr>
        <p:spPr>
          <a:xfrm>
            <a:off x="1005840" y="1901952"/>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事業形態・ビジネスの詳細・公開情報・経営と所有権・入金口座。</a:t>
            </a:r>
            <a:endParaRPr lang="en-US" sz="1200" dirty="0"/>
          </a:p>
        </p:txBody>
      </p:sp>
      <p:sp>
        <p:nvSpPr>
          <p:cNvPr id="10" name="Shape 8"/>
          <p:cNvSpPr/>
          <p:nvPr/>
        </p:nvSpPr>
        <p:spPr>
          <a:xfrm>
            <a:off x="566928" y="2642616"/>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64261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624328"/>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誤りがあれば「編集する」で修正</a:t>
            </a:r>
            <a:endParaRPr lang="en-US" sz="1400" dirty="0"/>
          </a:p>
        </p:txBody>
      </p:sp>
      <p:sp>
        <p:nvSpPr>
          <p:cNvPr id="13" name="Shape 11"/>
          <p:cNvSpPr/>
          <p:nvPr/>
        </p:nvSpPr>
        <p:spPr>
          <a:xfrm>
            <a:off x="566928" y="3209544"/>
            <a:ext cx="310896" cy="310896"/>
          </a:xfrm>
          <a:prstGeom prst="ellipse">
            <a:avLst/>
          </a:prstGeom>
          <a:solidFill>
            <a:srgbClr val="FDEEE4"/>
          </a:solidFill>
          <a:ln w="12700">
            <a:solidFill>
              <a:srgbClr val="FDEEE4"/>
            </a:solidFill>
            <a:prstDash val="solid"/>
          </a:ln>
        </p:spPr>
      </p:sp>
      <p:sp>
        <p:nvSpPr>
          <p:cNvPr id="14" name="Text 12"/>
          <p:cNvSpPr/>
          <p:nvPr/>
        </p:nvSpPr>
        <p:spPr>
          <a:xfrm>
            <a:off x="566928" y="3209544"/>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5" name="Text 13"/>
          <p:cNvSpPr/>
          <p:nvPr/>
        </p:nvSpPr>
        <p:spPr>
          <a:xfrm>
            <a:off x="1005840" y="3191256"/>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「同意して送信する」をクリック</a:t>
            </a:r>
            <a:endParaRPr lang="en-US" sz="1400" dirty="0"/>
          </a:p>
        </p:txBody>
      </p:sp>
      <p:sp>
        <p:nvSpPr>
          <p:cNvPr id="16" name="Text 14"/>
          <p:cNvSpPr/>
          <p:nvPr/>
        </p:nvSpPr>
        <p:spPr>
          <a:xfrm>
            <a:off x="1005840" y="3538728"/>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Connect アカウント契約への同意が含まれます。</a:t>
            </a:r>
            <a:endParaRPr lang="en-US" sz="1200" dirty="0"/>
          </a:p>
        </p:txBody>
      </p:sp>
      <p:sp>
        <p:nvSpPr>
          <p:cNvPr id="17" name="Shape 15"/>
          <p:cNvSpPr/>
          <p:nvPr/>
        </p:nvSpPr>
        <p:spPr>
          <a:xfrm>
            <a:off x="566928" y="5577840"/>
            <a:ext cx="4114800" cy="777240"/>
          </a:xfrm>
          <a:prstGeom prst="roundRect">
            <a:avLst>
              <a:gd name="adj" fmla="val 9412"/>
            </a:avLst>
          </a:prstGeom>
          <a:solidFill>
            <a:srgbClr val="EAF1FA"/>
          </a:solidFill>
          <a:ln w="12700">
            <a:solidFill>
              <a:srgbClr val="EAF1FA"/>
            </a:solidFill>
            <a:prstDash val="solid"/>
          </a:ln>
        </p:spPr>
      </p:sp>
      <p:sp>
        <p:nvSpPr>
          <p:cNvPr id="18" name="Text 16"/>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1F4E85"/>
                </a:solidFill>
                <a:latin typeface="Yu Gothic" pitchFamily="34" charset="0"/>
                <a:ea typeface="Yu Gothic" pitchFamily="34" charset="-122"/>
                <a:cs typeface="Yu Gothic" pitchFamily="34" charset="-120"/>
              </a:rPr>
              <a:t>？</a:t>
            </a:r>
            <a:endParaRPr lang="en-US" sz="1400" dirty="0"/>
          </a:p>
        </p:txBody>
      </p:sp>
      <p:sp>
        <p:nvSpPr>
          <p:cNvPr id="19" name="Text 17"/>
          <p:cNvSpPr/>
          <p:nvPr/>
        </p:nvSpPr>
        <p:spPr>
          <a:xfrm>
            <a:off x="1042416" y="5650992"/>
            <a:ext cx="3456432" cy="630936"/>
          </a:xfrm>
          <a:prstGeom prst="rect">
            <a:avLst/>
          </a:prstGeom>
          <a:noFill/>
          <a:ln/>
        </p:spPr>
        <p:txBody>
          <a:bodyPr wrap="square" lIns="0" tIns="0" rIns="0" bIns="0" rtlCol="0" anchor="ctr"/>
          <a:lstStyle/>
          <a:p>
            <a:pPr indent="0" marL="0">
              <a:lnSpc>
                <a:spcPct val="125000"/>
              </a:lnSpc>
              <a:buNone/>
            </a:pPr>
            <a:r>
              <a:rPr lang="en-US" sz="1150" dirty="0">
                <a:solidFill>
                  <a:srgbClr val="1F4E85"/>
                </a:solidFill>
                <a:latin typeface="Yu Gothic" pitchFamily="34" charset="0"/>
                <a:ea typeface="Yu Gothic" pitchFamily="34" charset="-122"/>
                <a:cs typeface="Yu Gothic" pitchFamily="34" charset="-120"/>
              </a:rPr>
              <a:t>ここで提出しても、まだ完了ではありません。このあと本人確認書類の提出が必要です。</a:t>
            </a:r>
            <a:endParaRPr lang="en-US" sz="1150" dirty="0"/>
          </a:p>
        </p:txBody>
      </p:sp>
      <p:sp>
        <p:nvSpPr>
          <p:cNvPr id="20" name="Shape 18"/>
          <p:cNvSpPr/>
          <p:nvPr/>
        </p:nvSpPr>
        <p:spPr>
          <a:xfrm>
            <a:off x="5010912" y="1412500"/>
            <a:ext cx="6711696" cy="4947399"/>
          </a:xfrm>
          <a:prstGeom prst="roundRect">
            <a:avLst>
              <a:gd name="adj" fmla="val 1109"/>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1" name="Image 0" descr="/Users/kazuya/Documents/boice-cloud/boice-cloude/FoodStock/事業別/TablePOS/Stripe手続きの流れスクショ/022-3.png">    </p:cNvPr>
          <p:cNvPicPr>
            <a:picLocks noChangeAspect="1"/>
          </p:cNvPicPr>
          <p:nvPr/>
        </p:nvPicPr>
        <p:blipFill>
          <a:blip r:embed="rId1"/>
          <a:stretch>
            <a:fillRect/>
          </a:stretch>
        </p:blipFill>
        <p:spPr>
          <a:xfrm>
            <a:off x="5074920" y="1476508"/>
            <a:ext cx="6583680" cy="4819383"/>
          </a:xfrm>
          <a:prstGeom prst="rect">
            <a:avLst/>
          </a:prstGeom>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20</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TablePOS 側で残タスクを確認</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TablePOS の「会社設定 → 決済設定」タブを開きます。</a:t>
            </a:r>
            <a:endParaRPr lang="en-US" sz="1300" dirty="0"/>
          </a:p>
        </p:txBody>
      </p:sp>
      <p:sp>
        <p:nvSpPr>
          <p:cNvPr id="6" name="Shape 4"/>
          <p:cNvSpPr/>
          <p:nvPr/>
        </p:nvSpPr>
        <p:spPr>
          <a:xfrm>
            <a:off x="566928" y="1417320"/>
            <a:ext cx="2599868" cy="1051560"/>
          </a:xfrm>
          <a:prstGeom prst="roundRect">
            <a:avLst>
              <a:gd name="adj" fmla="val 8696"/>
            </a:avLst>
          </a:prstGeom>
          <a:solidFill>
            <a:srgbClr val="F3F6F9"/>
          </a:solidFill>
          <a:ln w="12700">
            <a:solidFill>
              <a:srgbClr val="DDE4EC"/>
            </a:solidFill>
            <a:prstDash val="solid"/>
          </a:ln>
        </p:spPr>
      </p:sp>
      <p:sp>
        <p:nvSpPr>
          <p:cNvPr id="7" name="Text 5"/>
          <p:cNvSpPr/>
          <p:nvPr/>
        </p:nvSpPr>
        <p:spPr>
          <a:xfrm>
            <a:off x="768096" y="1499616"/>
            <a:ext cx="2197532" cy="329184"/>
          </a:xfrm>
          <a:prstGeom prst="rect">
            <a:avLst/>
          </a:prstGeom>
          <a:noFill/>
          <a:ln/>
        </p:spPr>
        <p:txBody>
          <a:bodyPr wrap="square" lIns="0" tIns="0" rIns="0" bIns="0" rtlCol="0" anchor="ctr"/>
          <a:lstStyle/>
          <a:p>
            <a:pPr indent="0" marL="0">
              <a:buNone/>
            </a:pPr>
            <a:r>
              <a:rPr lang="en-US" sz="1300" b="1" dirty="0">
                <a:solidFill>
                  <a:srgbClr val="16283F"/>
                </a:solidFill>
                <a:latin typeface="Yu Gothic" pitchFamily="34" charset="0"/>
                <a:ea typeface="Yu Gothic" pitchFamily="34" charset="-122"/>
                <a:cs typeface="Yu Gothic" pitchFamily="34" charset="-120"/>
              </a:rPr>
              <a:t>アカウント連携</a:t>
            </a:r>
            <a:endParaRPr lang="en-US" sz="1300" dirty="0"/>
          </a:p>
        </p:txBody>
      </p:sp>
      <p:sp>
        <p:nvSpPr>
          <p:cNvPr id="8" name="Text 6"/>
          <p:cNvSpPr/>
          <p:nvPr/>
        </p:nvSpPr>
        <p:spPr>
          <a:xfrm>
            <a:off x="768096" y="1828800"/>
            <a:ext cx="2197532" cy="548640"/>
          </a:xfrm>
          <a:prstGeom prst="rect">
            <a:avLst/>
          </a:prstGeom>
          <a:noFill/>
          <a:ln/>
        </p:spPr>
        <p:txBody>
          <a:bodyPr wrap="square" lIns="0" tIns="0" rIns="0" bIns="0" rtlCol="0" anchor="t"/>
          <a:lstStyle/>
          <a:p>
            <a:pPr indent="0" marL="0">
              <a:lnSpc>
                <a:spcPct val="120000"/>
              </a:lnSpc>
              <a:buNone/>
            </a:pPr>
            <a:r>
              <a:rPr lang="en-US" sz="1050" dirty="0">
                <a:solidFill>
                  <a:srgbClr val="5E7085"/>
                </a:solidFill>
                <a:latin typeface="Yu Gothic" pitchFamily="34" charset="0"/>
                <a:ea typeface="Yu Gothic" pitchFamily="34" charset="-122"/>
                <a:cs typeface="Yu Gothic" pitchFamily="34" charset="-120"/>
              </a:rPr>
              <a:t>Stripe との紐付け状況</a:t>
            </a:r>
            <a:endParaRPr lang="en-US" sz="1050" dirty="0"/>
          </a:p>
        </p:txBody>
      </p:sp>
      <p:sp>
        <p:nvSpPr>
          <p:cNvPr id="9" name="Shape 7"/>
          <p:cNvSpPr/>
          <p:nvPr/>
        </p:nvSpPr>
        <p:spPr>
          <a:xfrm>
            <a:off x="3386252" y="1417320"/>
            <a:ext cx="2599868" cy="1051560"/>
          </a:xfrm>
          <a:prstGeom prst="roundRect">
            <a:avLst>
              <a:gd name="adj" fmla="val 8696"/>
            </a:avLst>
          </a:prstGeom>
          <a:solidFill>
            <a:srgbClr val="F3F6F9"/>
          </a:solidFill>
          <a:ln w="12700">
            <a:solidFill>
              <a:srgbClr val="DDE4EC"/>
            </a:solidFill>
            <a:prstDash val="solid"/>
          </a:ln>
        </p:spPr>
      </p:sp>
      <p:sp>
        <p:nvSpPr>
          <p:cNvPr id="10" name="Text 8"/>
          <p:cNvSpPr/>
          <p:nvPr/>
        </p:nvSpPr>
        <p:spPr>
          <a:xfrm>
            <a:off x="3587420" y="1499616"/>
            <a:ext cx="2197532" cy="329184"/>
          </a:xfrm>
          <a:prstGeom prst="rect">
            <a:avLst/>
          </a:prstGeom>
          <a:noFill/>
          <a:ln/>
        </p:spPr>
        <p:txBody>
          <a:bodyPr wrap="square" lIns="0" tIns="0" rIns="0" bIns="0" rtlCol="0" anchor="ctr"/>
          <a:lstStyle/>
          <a:p>
            <a:pPr indent="0" marL="0">
              <a:buNone/>
            </a:pPr>
            <a:r>
              <a:rPr lang="en-US" sz="1300" b="1" dirty="0">
                <a:solidFill>
                  <a:srgbClr val="16283F"/>
                </a:solidFill>
                <a:latin typeface="Yu Gothic" pitchFamily="34" charset="0"/>
                <a:ea typeface="Yu Gothic" pitchFamily="34" charset="-122"/>
                <a:cs typeface="Yu Gothic" pitchFamily="34" charset="-120"/>
              </a:rPr>
              <a:t>決済の受け付け</a:t>
            </a:r>
            <a:endParaRPr lang="en-US" sz="1300" dirty="0"/>
          </a:p>
        </p:txBody>
      </p:sp>
      <p:sp>
        <p:nvSpPr>
          <p:cNvPr id="11" name="Text 9"/>
          <p:cNvSpPr/>
          <p:nvPr/>
        </p:nvSpPr>
        <p:spPr>
          <a:xfrm>
            <a:off x="3587420" y="1828800"/>
            <a:ext cx="2197532" cy="548640"/>
          </a:xfrm>
          <a:prstGeom prst="rect">
            <a:avLst/>
          </a:prstGeom>
          <a:noFill/>
          <a:ln/>
        </p:spPr>
        <p:txBody>
          <a:bodyPr wrap="square" lIns="0" tIns="0" rIns="0" bIns="0" rtlCol="0" anchor="t"/>
          <a:lstStyle/>
          <a:p>
            <a:pPr indent="0" marL="0">
              <a:lnSpc>
                <a:spcPct val="120000"/>
              </a:lnSpc>
              <a:buNone/>
            </a:pPr>
            <a:r>
              <a:rPr lang="en-US" sz="1050" dirty="0">
                <a:solidFill>
                  <a:srgbClr val="5E7085"/>
                </a:solidFill>
                <a:latin typeface="Yu Gothic" pitchFamily="34" charset="0"/>
                <a:ea typeface="Yu Gothic" pitchFamily="34" charset="-122"/>
                <a:cs typeface="Yu Gothic" pitchFamily="34" charset="-120"/>
              </a:rPr>
              <a:t>カード決済を受け付けられる状態か</a:t>
            </a:r>
            <a:endParaRPr lang="en-US" sz="1050" dirty="0"/>
          </a:p>
        </p:txBody>
      </p:sp>
      <p:sp>
        <p:nvSpPr>
          <p:cNvPr id="12" name="Shape 10"/>
          <p:cNvSpPr/>
          <p:nvPr/>
        </p:nvSpPr>
        <p:spPr>
          <a:xfrm>
            <a:off x="6205576" y="1417320"/>
            <a:ext cx="2599868" cy="1051560"/>
          </a:xfrm>
          <a:prstGeom prst="roundRect">
            <a:avLst>
              <a:gd name="adj" fmla="val 8696"/>
            </a:avLst>
          </a:prstGeom>
          <a:solidFill>
            <a:srgbClr val="F3F6F9"/>
          </a:solidFill>
          <a:ln w="12700">
            <a:solidFill>
              <a:srgbClr val="DDE4EC"/>
            </a:solidFill>
            <a:prstDash val="solid"/>
          </a:ln>
        </p:spPr>
      </p:sp>
      <p:sp>
        <p:nvSpPr>
          <p:cNvPr id="13" name="Text 11"/>
          <p:cNvSpPr/>
          <p:nvPr/>
        </p:nvSpPr>
        <p:spPr>
          <a:xfrm>
            <a:off x="6406744" y="1499616"/>
            <a:ext cx="2197532" cy="329184"/>
          </a:xfrm>
          <a:prstGeom prst="rect">
            <a:avLst/>
          </a:prstGeom>
          <a:noFill/>
          <a:ln/>
        </p:spPr>
        <p:txBody>
          <a:bodyPr wrap="square" lIns="0" tIns="0" rIns="0" bIns="0" rtlCol="0" anchor="ctr"/>
          <a:lstStyle/>
          <a:p>
            <a:pPr indent="0" marL="0">
              <a:buNone/>
            </a:pPr>
            <a:r>
              <a:rPr lang="en-US" sz="1300" b="1" dirty="0">
                <a:solidFill>
                  <a:srgbClr val="16283F"/>
                </a:solidFill>
                <a:latin typeface="Yu Gothic" pitchFamily="34" charset="0"/>
                <a:ea typeface="Yu Gothic" pitchFamily="34" charset="-122"/>
                <a:cs typeface="Yu Gothic" pitchFamily="34" charset="-120"/>
              </a:rPr>
              <a:t>売上の入金</a:t>
            </a:r>
            <a:endParaRPr lang="en-US" sz="1300" dirty="0"/>
          </a:p>
        </p:txBody>
      </p:sp>
      <p:sp>
        <p:nvSpPr>
          <p:cNvPr id="14" name="Text 12"/>
          <p:cNvSpPr/>
          <p:nvPr/>
        </p:nvSpPr>
        <p:spPr>
          <a:xfrm>
            <a:off x="6406744" y="1828800"/>
            <a:ext cx="2197532" cy="548640"/>
          </a:xfrm>
          <a:prstGeom prst="rect">
            <a:avLst/>
          </a:prstGeom>
          <a:noFill/>
          <a:ln/>
        </p:spPr>
        <p:txBody>
          <a:bodyPr wrap="square" lIns="0" tIns="0" rIns="0" bIns="0" rtlCol="0" anchor="t"/>
          <a:lstStyle/>
          <a:p>
            <a:pPr indent="0" marL="0">
              <a:lnSpc>
                <a:spcPct val="120000"/>
              </a:lnSpc>
              <a:buNone/>
            </a:pPr>
            <a:r>
              <a:rPr lang="en-US" sz="1050" dirty="0">
                <a:solidFill>
                  <a:srgbClr val="5E7085"/>
                </a:solidFill>
                <a:latin typeface="Yu Gothic" pitchFamily="34" charset="0"/>
                <a:ea typeface="Yu Gothic" pitchFamily="34" charset="-122"/>
                <a:cs typeface="Yu Gothic" pitchFamily="34" charset="-120"/>
              </a:rPr>
              <a:t>審査が完了するまでは「無効」です</a:t>
            </a:r>
            <a:endParaRPr lang="en-US" sz="1050" dirty="0"/>
          </a:p>
        </p:txBody>
      </p:sp>
      <p:sp>
        <p:nvSpPr>
          <p:cNvPr id="15" name="Shape 13"/>
          <p:cNvSpPr/>
          <p:nvPr/>
        </p:nvSpPr>
        <p:spPr>
          <a:xfrm>
            <a:off x="9024899" y="1417320"/>
            <a:ext cx="2599868" cy="1051560"/>
          </a:xfrm>
          <a:prstGeom prst="roundRect">
            <a:avLst>
              <a:gd name="adj" fmla="val 8696"/>
            </a:avLst>
          </a:prstGeom>
          <a:solidFill>
            <a:srgbClr val="F3F6F9"/>
          </a:solidFill>
          <a:ln w="12700">
            <a:solidFill>
              <a:srgbClr val="DDE4EC"/>
            </a:solidFill>
            <a:prstDash val="solid"/>
          </a:ln>
        </p:spPr>
      </p:sp>
      <p:sp>
        <p:nvSpPr>
          <p:cNvPr id="16" name="Text 14"/>
          <p:cNvSpPr/>
          <p:nvPr/>
        </p:nvSpPr>
        <p:spPr>
          <a:xfrm>
            <a:off x="9226067" y="1499616"/>
            <a:ext cx="2197532" cy="329184"/>
          </a:xfrm>
          <a:prstGeom prst="rect">
            <a:avLst/>
          </a:prstGeom>
          <a:noFill/>
          <a:ln/>
        </p:spPr>
        <p:txBody>
          <a:bodyPr wrap="square" lIns="0" tIns="0" rIns="0" bIns="0" rtlCol="0" anchor="ctr"/>
          <a:lstStyle/>
          <a:p>
            <a:pPr indent="0" marL="0">
              <a:buNone/>
            </a:pPr>
            <a:r>
              <a:rPr lang="en-US" sz="1300" b="1" dirty="0">
                <a:solidFill>
                  <a:srgbClr val="16283F"/>
                </a:solidFill>
                <a:latin typeface="Yu Gothic" pitchFamily="34" charset="0"/>
                <a:ea typeface="Yu Gothic" pitchFamily="34" charset="-122"/>
                <a:cs typeface="Yu Gothic" pitchFamily="34" charset="-120"/>
              </a:rPr>
              <a:t>本人確認情報の提出</a:t>
            </a:r>
            <a:endParaRPr lang="en-US" sz="1300" dirty="0"/>
          </a:p>
        </p:txBody>
      </p:sp>
      <p:sp>
        <p:nvSpPr>
          <p:cNvPr id="17" name="Text 15"/>
          <p:cNvSpPr/>
          <p:nvPr/>
        </p:nvSpPr>
        <p:spPr>
          <a:xfrm>
            <a:off x="9226067" y="1828800"/>
            <a:ext cx="2197532" cy="548640"/>
          </a:xfrm>
          <a:prstGeom prst="rect">
            <a:avLst/>
          </a:prstGeom>
          <a:noFill/>
          <a:ln/>
        </p:spPr>
        <p:txBody>
          <a:bodyPr wrap="square" lIns="0" tIns="0" rIns="0" bIns="0" rtlCol="0" anchor="t"/>
          <a:lstStyle/>
          <a:p>
            <a:pPr indent="0" marL="0">
              <a:lnSpc>
                <a:spcPct val="120000"/>
              </a:lnSpc>
              <a:buNone/>
            </a:pPr>
            <a:r>
              <a:rPr lang="en-US" sz="1050" dirty="0">
                <a:solidFill>
                  <a:srgbClr val="5E7085"/>
                </a:solidFill>
                <a:latin typeface="Yu Gothic" pitchFamily="34" charset="0"/>
                <a:ea typeface="Yu Gothic" pitchFamily="34" charset="-122"/>
                <a:cs typeface="Yu Gothic" pitchFamily="34" charset="-120"/>
              </a:rPr>
              <a:t>本人確認書類の提出状況</a:t>
            </a:r>
            <a:endParaRPr lang="en-US" sz="1050" dirty="0"/>
          </a:p>
        </p:txBody>
      </p:sp>
      <p:sp>
        <p:nvSpPr>
          <p:cNvPr id="18" name="Shape 16"/>
          <p:cNvSpPr/>
          <p:nvPr/>
        </p:nvSpPr>
        <p:spPr>
          <a:xfrm>
            <a:off x="1854128" y="2587752"/>
            <a:ext cx="8483439" cy="2962656"/>
          </a:xfrm>
          <a:prstGeom prst="roundRect">
            <a:avLst>
              <a:gd name="adj" fmla="val 1852"/>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19" name="Image 0" descr="/Users/kazuya/Documents/boice-cloud/boice-cloude/FoodStock/事業別/TablePOS/Stripe手続きの流れスクショ/023.png">    </p:cNvPr>
          <p:cNvPicPr>
            <a:picLocks noChangeAspect="1"/>
          </p:cNvPicPr>
          <p:nvPr/>
        </p:nvPicPr>
        <p:blipFill>
          <a:blip r:embed="rId1"/>
          <a:stretch>
            <a:fillRect/>
          </a:stretch>
        </p:blipFill>
        <p:spPr>
          <a:xfrm>
            <a:off x="1918136" y="2651760"/>
            <a:ext cx="8355423" cy="2834640"/>
          </a:xfrm>
          <a:prstGeom prst="rect">
            <a:avLst/>
          </a:prstGeom>
        </p:spPr>
      </p:pic>
      <p:sp>
        <p:nvSpPr>
          <p:cNvPr id="20" name="Shape 17"/>
          <p:cNvSpPr/>
          <p:nvPr/>
        </p:nvSpPr>
        <p:spPr>
          <a:xfrm>
            <a:off x="566928" y="5577840"/>
            <a:ext cx="11057839" cy="777240"/>
          </a:xfrm>
          <a:prstGeom prst="roundRect">
            <a:avLst>
              <a:gd name="adj" fmla="val 9412"/>
            </a:avLst>
          </a:prstGeom>
          <a:solidFill>
            <a:srgbClr val="FFF4E0"/>
          </a:solidFill>
          <a:ln w="12700">
            <a:solidFill>
              <a:srgbClr val="FFF4E0"/>
            </a:solidFill>
            <a:prstDash val="solid"/>
          </a:ln>
        </p:spPr>
      </p:sp>
      <p:sp>
        <p:nvSpPr>
          <p:cNvPr id="21" name="Text 18"/>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22" name="Text 19"/>
          <p:cNvSpPr/>
          <p:nvPr/>
        </p:nvSpPr>
        <p:spPr>
          <a:xfrm>
            <a:off x="1042416" y="5650992"/>
            <a:ext cx="10399471" cy="630936"/>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「Stripe 側の残タスク / 問題」に出ている項目を、「Stripeで設定を続ける」ボタンから片付けます。よくあるのは ①本人確認書類（STEP 21）と ②コンプライアンス確認フォーム（STEP 22）の2つです。</a:t>
            </a:r>
            <a:endParaRPr lang="en-US" sz="115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21</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本人確認書類を提出</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スマートフォンのカメラで、顔写真付きの身分証を撮影します。</a:t>
            </a:r>
            <a:endParaRPr lang="en-US" sz="1300" dirty="0"/>
          </a:p>
        </p:txBody>
      </p:sp>
      <p:sp>
        <p:nvSpPr>
          <p:cNvPr id="6" name="Shape 4"/>
          <p:cNvSpPr/>
          <p:nvPr/>
        </p:nvSpPr>
        <p:spPr>
          <a:xfrm>
            <a:off x="566928" y="1499616"/>
            <a:ext cx="310896" cy="310896"/>
          </a:xfrm>
          <a:prstGeom prst="ellipse">
            <a:avLst/>
          </a:prstGeom>
          <a:solidFill>
            <a:srgbClr val="FDEEE4"/>
          </a:solidFill>
          <a:ln w="12700">
            <a:solidFill>
              <a:srgbClr val="FDEEE4"/>
            </a:solidFill>
            <a:prstDash val="solid"/>
          </a:ln>
        </p:spPr>
      </p:sp>
      <p:sp>
        <p:nvSpPr>
          <p:cNvPr id="7" name="Text 5"/>
          <p:cNvSpPr/>
          <p:nvPr/>
        </p:nvSpPr>
        <p:spPr>
          <a:xfrm>
            <a:off x="566928" y="149961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481328"/>
            <a:ext cx="335584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「確認を開始」をクリック</a:t>
            </a:r>
            <a:endParaRPr lang="en-US" sz="1400" dirty="0"/>
          </a:p>
        </p:txBody>
      </p:sp>
      <p:sp>
        <p:nvSpPr>
          <p:cNvPr id="9" name="Shape 7"/>
          <p:cNvSpPr/>
          <p:nvPr/>
        </p:nvSpPr>
        <p:spPr>
          <a:xfrm>
            <a:off x="566928" y="2066544"/>
            <a:ext cx="310896" cy="310896"/>
          </a:xfrm>
          <a:prstGeom prst="ellipse">
            <a:avLst/>
          </a:prstGeom>
          <a:solidFill>
            <a:srgbClr val="FDEEE4"/>
          </a:solidFill>
          <a:ln w="12700">
            <a:solidFill>
              <a:srgbClr val="FDEEE4"/>
            </a:solidFill>
            <a:prstDash val="solid"/>
          </a:ln>
        </p:spPr>
      </p:sp>
      <p:sp>
        <p:nvSpPr>
          <p:cNvPr id="10" name="Text 8"/>
          <p:cNvSpPr/>
          <p:nvPr/>
        </p:nvSpPr>
        <p:spPr>
          <a:xfrm>
            <a:off x="566928" y="2066544"/>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1" name="Text 9"/>
          <p:cNvSpPr/>
          <p:nvPr/>
        </p:nvSpPr>
        <p:spPr>
          <a:xfrm>
            <a:off x="1005840" y="2048256"/>
            <a:ext cx="335584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内容を読んで「同意して続ける」</a:t>
            </a:r>
            <a:endParaRPr lang="en-US" sz="1400" dirty="0"/>
          </a:p>
        </p:txBody>
      </p:sp>
      <p:sp>
        <p:nvSpPr>
          <p:cNvPr id="12" name="Shape 10"/>
          <p:cNvSpPr/>
          <p:nvPr/>
        </p:nvSpPr>
        <p:spPr>
          <a:xfrm>
            <a:off x="566928" y="2633472"/>
            <a:ext cx="310896" cy="310896"/>
          </a:xfrm>
          <a:prstGeom prst="ellipse">
            <a:avLst/>
          </a:prstGeom>
          <a:solidFill>
            <a:srgbClr val="FDEEE4"/>
          </a:solidFill>
          <a:ln w="12700">
            <a:solidFill>
              <a:srgbClr val="FDEEE4"/>
            </a:solidFill>
            <a:prstDash val="solid"/>
          </a:ln>
        </p:spPr>
      </p:sp>
      <p:sp>
        <p:nvSpPr>
          <p:cNvPr id="13" name="Text 11"/>
          <p:cNvSpPr/>
          <p:nvPr/>
        </p:nvSpPr>
        <p:spPr>
          <a:xfrm>
            <a:off x="566928" y="2633472"/>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3</a:t>
            </a:r>
            <a:endParaRPr lang="en-US" sz="1200" dirty="0"/>
          </a:p>
        </p:txBody>
      </p:sp>
      <p:sp>
        <p:nvSpPr>
          <p:cNvPr id="14" name="Text 12"/>
          <p:cNvSpPr/>
          <p:nvPr/>
        </p:nvSpPr>
        <p:spPr>
          <a:xfrm>
            <a:off x="1005840" y="2615184"/>
            <a:ext cx="335584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スマートフォンで身分証を撮影</a:t>
            </a:r>
            <a:endParaRPr lang="en-US" sz="1400" dirty="0"/>
          </a:p>
        </p:txBody>
      </p:sp>
      <p:sp>
        <p:nvSpPr>
          <p:cNvPr id="15" name="Text 13"/>
          <p:cNvSpPr/>
          <p:nvPr/>
        </p:nvSpPr>
        <p:spPr>
          <a:xfrm>
            <a:off x="1005840" y="2962656"/>
            <a:ext cx="335584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運転免許証・パスポート・マイナンバーカードのいずれか。</a:t>
            </a:r>
            <a:endParaRPr lang="en-US" sz="1200" dirty="0"/>
          </a:p>
        </p:txBody>
      </p:sp>
      <p:sp>
        <p:nvSpPr>
          <p:cNvPr id="16" name="Shape 14"/>
          <p:cNvSpPr/>
          <p:nvPr/>
        </p:nvSpPr>
        <p:spPr>
          <a:xfrm>
            <a:off x="566928" y="4599432"/>
            <a:ext cx="3794760" cy="777240"/>
          </a:xfrm>
          <a:prstGeom prst="roundRect">
            <a:avLst>
              <a:gd name="adj" fmla="val 9412"/>
            </a:avLst>
          </a:prstGeom>
          <a:solidFill>
            <a:srgbClr val="FFF4E0"/>
          </a:solidFill>
          <a:ln w="12700">
            <a:solidFill>
              <a:srgbClr val="FFF4E0"/>
            </a:solidFill>
            <a:prstDash val="solid"/>
          </a:ln>
        </p:spPr>
      </p:sp>
      <p:sp>
        <p:nvSpPr>
          <p:cNvPr id="17" name="Text 15"/>
          <p:cNvSpPr/>
          <p:nvPr/>
        </p:nvSpPr>
        <p:spPr>
          <a:xfrm>
            <a:off x="694944" y="4599432"/>
            <a:ext cx="292608" cy="777240"/>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18" name="Text 16"/>
          <p:cNvSpPr/>
          <p:nvPr/>
        </p:nvSpPr>
        <p:spPr>
          <a:xfrm>
            <a:off x="1042416" y="4672584"/>
            <a:ext cx="3136392" cy="630936"/>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身分証の氏名・生年月日は、STEP 14 で入力した情報と厳密に一致している必要があります。</a:t>
            </a:r>
            <a:endParaRPr lang="en-US" sz="1150" dirty="0"/>
          </a:p>
        </p:txBody>
      </p:sp>
      <p:sp>
        <p:nvSpPr>
          <p:cNvPr id="19" name="Shape 17"/>
          <p:cNvSpPr/>
          <p:nvPr/>
        </p:nvSpPr>
        <p:spPr>
          <a:xfrm>
            <a:off x="566928" y="5577840"/>
            <a:ext cx="3794760" cy="777240"/>
          </a:xfrm>
          <a:prstGeom prst="roundRect">
            <a:avLst>
              <a:gd name="adj" fmla="val 9412"/>
            </a:avLst>
          </a:prstGeom>
          <a:solidFill>
            <a:srgbClr val="EAF1FA"/>
          </a:solidFill>
          <a:ln w="12700">
            <a:solidFill>
              <a:srgbClr val="EAF1FA"/>
            </a:solidFill>
            <a:prstDash val="solid"/>
          </a:ln>
        </p:spPr>
      </p:sp>
      <p:sp>
        <p:nvSpPr>
          <p:cNvPr id="20" name="Text 18"/>
          <p:cNvSpPr/>
          <p:nvPr/>
        </p:nvSpPr>
        <p:spPr>
          <a:xfrm>
            <a:off x="694944" y="5577840"/>
            <a:ext cx="292608" cy="777240"/>
          </a:xfrm>
          <a:prstGeom prst="rect">
            <a:avLst/>
          </a:prstGeom>
          <a:noFill/>
          <a:ln/>
        </p:spPr>
        <p:txBody>
          <a:bodyPr wrap="square" lIns="0" tIns="0" rIns="0" bIns="0" rtlCol="0" anchor="ctr"/>
          <a:lstStyle/>
          <a:p>
            <a:pPr algn="ctr" indent="0" marL="0">
              <a:buNone/>
            </a:pPr>
            <a:r>
              <a:rPr lang="en-US" sz="1400" b="1" dirty="0">
                <a:solidFill>
                  <a:srgbClr val="1F4E85"/>
                </a:solidFill>
                <a:latin typeface="Yu Gothic" pitchFamily="34" charset="0"/>
                <a:ea typeface="Yu Gothic" pitchFamily="34" charset="-122"/>
                <a:cs typeface="Yu Gothic" pitchFamily="34" charset="-120"/>
              </a:rPr>
              <a:t>？</a:t>
            </a:r>
            <a:endParaRPr lang="en-US" sz="1400" dirty="0"/>
          </a:p>
        </p:txBody>
      </p:sp>
      <p:sp>
        <p:nvSpPr>
          <p:cNvPr id="21" name="Text 19"/>
          <p:cNvSpPr/>
          <p:nvPr/>
        </p:nvSpPr>
        <p:spPr>
          <a:xfrm>
            <a:off x="1042416" y="5650992"/>
            <a:ext cx="3136392" cy="630936"/>
          </a:xfrm>
          <a:prstGeom prst="rect">
            <a:avLst/>
          </a:prstGeom>
          <a:noFill/>
          <a:ln/>
        </p:spPr>
        <p:txBody>
          <a:bodyPr wrap="square" lIns="0" tIns="0" rIns="0" bIns="0" rtlCol="0" anchor="ctr"/>
          <a:lstStyle/>
          <a:p>
            <a:pPr indent="0" marL="0">
              <a:lnSpc>
                <a:spcPct val="125000"/>
              </a:lnSpc>
              <a:buNone/>
            </a:pPr>
            <a:r>
              <a:rPr lang="en-US" sz="1150" dirty="0">
                <a:solidFill>
                  <a:srgbClr val="1F4E85"/>
                </a:solidFill>
                <a:latin typeface="Yu Gothic" pitchFamily="34" charset="0"/>
                <a:ea typeface="Yu Gothic" pitchFamily="34" charset="-122"/>
                <a:cs typeface="Yu Gothic" pitchFamily="34" charset="-120"/>
              </a:rPr>
              <a:t>撮影のコツ：明るい場所で、書類全体を枠に収め、光の反射やブレがないように。</a:t>
            </a:r>
            <a:endParaRPr lang="en-US" sz="1150" dirty="0"/>
          </a:p>
        </p:txBody>
      </p:sp>
      <p:sp>
        <p:nvSpPr>
          <p:cNvPr id="22" name="Shape 20"/>
          <p:cNvSpPr/>
          <p:nvPr/>
        </p:nvSpPr>
        <p:spPr>
          <a:xfrm>
            <a:off x="4553712" y="1452505"/>
            <a:ext cx="4105656" cy="2307071"/>
          </a:xfrm>
          <a:prstGeom prst="roundRect">
            <a:avLst>
              <a:gd name="adj" fmla="val 2378"/>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3" name="Image 0" descr="/Users/kazuya/Documents/boice-cloud/boice-cloude/FoodStock/事業別/TablePOS/Stripe手続きの流れスクショ/024.png">    </p:cNvPr>
          <p:cNvPicPr>
            <a:picLocks noChangeAspect="1"/>
          </p:cNvPicPr>
          <p:nvPr/>
        </p:nvPicPr>
        <p:blipFill>
          <a:blip r:embed="rId1"/>
          <a:stretch>
            <a:fillRect/>
          </a:stretch>
        </p:blipFill>
        <p:spPr>
          <a:xfrm>
            <a:off x="4617720" y="1516513"/>
            <a:ext cx="3977640" cy="2179055"/>
          </a:xfrm>
          <a:prstGeom prst="rect">
            <a:avLst/>
          </a:prstGeom>
        </p:spPr>
      </p:pic>
      <p:sp>
        <p:nvSpPr>
          <p:cNvPr id="24" name="Shape 21"/>
          <p:cNvSpPr/>
          <p:nvPr/>
        </p:nvSpPr>
        <p:spPr>
          <a:xfrm>
            <a:off x="5693611" y="3867912"/>
            <a:ext cx="1825858" cy="2596896"/>
          </a:xfrm>
          <a:prstGeom prst="roundRect">
            <a:avLst>
              <a:gd name="adj" fmla="val 3005"/>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5" name="Image 1" descr="/Users/kazuya/Documents/boice-cloud/boice-cloude/FoodStock/事業別/TablePOS/Stripe手続きの流れスクショ/025.png">    </p:cNvPr>
          <p:cNvPicPr>
            <a:picLocks noChangeAspect="1"/>
          </p:cNvPicPr>
          <p:nvPr/>
        </p:nvPicPr>
        <p:blipFill>
          <a:blip r:embed="rId2"/>
          <a:stretch>
            <a:fillRect/>
          </a:stretch>
        </p:blipFill>
        <p:spPr>
          <a:xfrm>
            <a:off x="5757619" y="3931920"/>
            <a:ext cx="1697842" cy="2468880"/>
          </a:xfrm>
          <a:prstGeom prst="rect">
            <a:avLst/>
          </a:prstGeom>
        </p:spPr>
      </p:pic>
      <p:sp>
        <p:nvSpPr>
          <p:cNvPr id="26" name="Shape 22"/>
          <p:cNvSpPr/>
          <p:nvPr/>
        </p:nvSpPr>
        <p:spPr>
          <a:xfrm>
            <a:off x="9054046" y="1353312"/>
            <a:ext cx="2420189" cy="5111496"/>
          </a:xfrm>
          <a:prstGeom prst="roundRect">
            <a:avLst>
              <a:gd name="adj" fmla="val 2267"/>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27" name="Image 2" descr="/Users/kazuya/Documents/boice-cloud/boice-cloude/FoodStock/事業別/TablePOS/Stripe手続きの流れスクショ/026.PNG">    </p:cNvPr>
          <p:cNvPicPr>
            <a:picLocks noChangeAspect="1"/>
          </p:cNvPicPr>
          <p:nvPr/>
        </p:nvPicPr>
        <p:blipFill>
          <a:blip r:embed="rId3"/>
          <a:stretch>
            <a:fillRect/>
          </a:stretch>
        </p:blipFill>
        <p:spPr>
          <a:xfrm>
            <a:off x="9118054" y="1417320"/>
            <a:ext cx="2292173" cy="4983480"/>
          </a:xfrm>
          <a:prstGeom prst="rect">
            <a:avLst/>
          </a:prstGeom>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22</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セキュリティ対策アンケートに回答</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日本の制度上、カード取引を行う事業者に提出が求められている申告です。</a:t>
            </a:r>
            <a:endParaRPr lang="en-US" sz="1300" dirty="0"/>
          </a:p>
        </p:txBody>
      </p:sp>
      <p:sp>
        <p:nvSpPr>
          <p:cNvPr id="6" name="Shape 4"/>
          <p:cNvSpPr/>
          <p:nvPr/>
        </p:nvSpPr>
        <p:spPr>
          <a:xfrm>
            <a:off x="566928" y="1572768"/>
            <a:ext cx="310896" cy="310896"/>
          </a:xfrm>
          <a:prstGeom prst="ellipse">
            <a:avLst/>
          </a:prstGeom>
          <a:solidFill>
            <a:srgbClr val="FDEEE4"/>
          </a:solidFill>
          <a:ln w="12700">
            <a:solidFill>
              <a:srgbClr val="FDEEE4"/>
            </a:solidFill>
            <a:prstDash val="solid"/>
          </a:ln>
        </p:spPr>
      </p:sp>
      <p:sp>
        <p:nvSpPr>
          <p:cNvPr id="7" name="Text 5"/>
          <p:cNvSpPr/>
          <p:nvPr/>
        </p:nvSpPr>
        <p:spPr>
          <a:xfrm>
            <a:off x="566928" y="1572768"/>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1</a:t>
            </a:r>
            <a:endParaRPr lang="en-US" sz="1200" dirty="0"/>
          </a:p>
        </p:txBody>
      </p:sp>
      <p:sp>
        <p:nvSpPr>
          <p:cNvPr id="8" name="Text 6"/>
          <p:cNvSpPr/>
          <p:nvPr/>
        </p:nvSpPr>
        <p:spPr>
          <a:xfrm>
            <a:off x="1005840" y="1554480"/>
            <a:ext cx="3675888" cy="347472"/>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どのように決済を行いますか？</a:t>
            </a:r>
            <a:endParaRPr lang="en-US" sz="1400" dirty="0"/>
          </a:p>
        </p:txBody>
      </p:sp>
      <p:sp>
        <p:nvSpPr>
          <p:cNvPr id="9" name="Text 7"/>
          <p:cNvSpPr/>
          <p:nvPr/>
        </p:nvSpPr>
        <p:spPr>
          <a:xfrm>
            <a:off x="1005840" y="1901952"/>
            <a:ext cx="3675888" cy="502920"/>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「よくわからない」または「その他（Stripe Checkout や Payment Element）」でOKです。</a:t>
            </a:r>
            <a:endParaRPr lang="en-US" sz="1200" dirty="0"/>
          </a:p>
        </p:txBody>
      </p:sp>
      <p:sp>
        <p:nvSpPr>
          <p:cNvPr id="10" name="Shape 8"/>
          <p:cNvSpPr/>
          <p:nvPr/>
        </p:nvSpPr>
        <p:spPr>
          <a:xfrm>
            <a:off x="566928" y="2642616"/>
            <a:ext cx="310896" cy="310896"/>
          </a:xfrm>
          <a:prstGeom prst="ellipse">
            <a:avLst/>
          </a:prstGeom>
          <a:solidFill>
            <a:srgbClr val="FDEEE4"/>
          </a:solidFill>
          <a:ln w="12700">
            <a:solidFill>
              <a:srgbClr val="FDEEE4"/>
            </a:solidFill>
            <a:prstDash val="solid"/>
          </a:ln>
        </p:spPr>
      </p:sp>
      <p:sp>
        <p:nvSpPr>
          <p:cNvPr id="11" name="Text 9"/>
          <p:cNvSpPr/>
          <p:nvPr/>
        </p:nvSpPr>
        <p:spPr>
          <a:xfrm>
            <a:off x="566928" y="2642616"/>
            <a:ext cx="310896" cy="310896"/>
          </a:xfrm>
          <a:prstGeom prst="rect">
            <a:avLst/>
          </a:prstGeom>
          <a:noFill/>
          <a:ln/>
        </p:spPr>
        <p:txBody>
          <a:bodyPr wrap="square" lIns="0" tIns="0" rIns="0" bIns="0" rtlCol="0" anchor="ctr"/>
          <a:lstStyle/>
          <a:p>
            <a:pPr algn="ctr" indent="0" marL="0">
              <a:buNone/>
            </a:pPr>
            <a:r>
              <a:rPr lang="en-US" sz="1200" b="1" dirty="0">
                <a:solidFill>
                  <a:srgbClr val="F26B21"/>
                </a:solidFill>
                <a:latin typeface="Yu Gothic" pitchFamily="34" charset="0"/>
                <a:ea typeface="Yu Gothic" pitchFamily="34" charset="-122"/>
                <a:cs typeface="Yu Gothic" pitchFamily="34" charset="-120"/>
              </a:rPr>
              <a:t>2</a:t>
            </a:r>
            <a:endParaRPr lang="en-US" sz="1200" dirty="0"/>
          </a:p>
        </p:txBody>
      </p:sp>
      <p:sp>
        <p:nvSpPr>
          <p:cNvPr id="12" name="Text 10"/>
          <p:cNvSpPr/>
          <p:nvPr/>
        </p:nvSpPr>
        <p:spPr>
          <a:xfrm>
            <a:off x="1005840" y="2624328"/>
            <a:ext cx="3675888" cy="603504"/>
          </a:xfrm>
          <a:prstGeom prst="rect">
            <a:avLst/>
          </a:prstGeom>
          <a:noFill/>
          <a:ln/>
        </p:spPr>
        <p:txBody>
          <a:bodyPr wrap="square" lIns="0" tIns="0" rIns="0" bIns="0" rtlCol="0" anchor="ctr"/>
          <a:lstStyle/>
          <a:p>
            <a:pPr indent="0" marL="0">
              <a:lnSpc>
                <a:spcPct val="120000"/>
              </a:lnSpc>
              <a:buNone/>
            </a:pPr>
            <a:r>
              <a:rPr lang="en-US" sz="1400" b="1" dirty="0">
                <a:solidFill>
                  <a:srgbClr val="16283F"/>
                </a:solidFill>
                <a:latin typeface="Yu Gothic" pitchFamily="34" charset="0"/>
                <a:ea typeface="Yu Gothic" pitchFamily="34" charset="-122"/>
                <a:cs typeface="Yu Gothic" pitchFamily="34" charset="-120"/>
              </a:rPr>
              <a:t>商品やサービスをオンラインで販売していますか？</a:t>
            </a:r>
            <a:endParaRPr lang="en-US" sz="1400" dirty="0"/>
          </a:p>
        </p:txBody>
      </p:sp>
      <p:sp>
        <p:nvSpPr>
          <p:cNvPr id="13" name="Text 11"/>
          <p:cNvSpPr/>
          <p:nvPr/>
        </p:nvSpPr>
        <p:spPr>
          <a:xfrm>
            <a:off x="1005840" y="3227832"/>
            <a:ext cx="3675888" cy="278892"/>
          </a:xfrm>
          <a:prstGeom prst="rect">
            <a:avLst/>
          </a:prstGeom>
          <a:noFill/>
          <a:ln/>
        </p:spPr>
        <p:txBody>
          <a:bodyPr wrap="square" lIns="0" tIns="0" rIns="0" bIns="0" rtlCol="0" anchor="t"/>
          <a:lstStyle/>
          <a:p>
            <a:pPr indent="0" marL="0">
              <a:lnSpc>
                <a:spcPct val="125000"/>
              </a:lnSpc>
              <a:buNone/>
            </a:pPr>
            <a:r>
              <a:rPr lang="en-US" sz="1200" dirty="0">
                <a:solidFill>
                  <a:srgbClr val="5E7085"/>
                </a:solidFill>
                <a:latin typeface="Yu Gothic" pitchFamily="34" charset="0"/>
                <a:ea typeface="Yu Gothic" pitchFamily="34" charset="-122"/>
                <a:cs typeface="Yu Gothic" pitchFamily="34" charset="-120"/>
              </a:rPr>
              <a:t>店内オーダーのみの場合は「いいえ」を選択します。</a:t>
            </a:r>
            <a:endParaRPr lang="en-US" sz="1200" dirty="0"/>
          </a:p>
        </p:txBody>
      </p:sp>
      <p:sp>
        <p:nvSpPr>
          <p:cNvPr id="14" name="Shape 12"/>
          <p:cNvSpPr/>
          <p:nvPr/>
        </p:nvSpPr>
        <p:spPr>
          <a:xfrm>
            <a:off x="566928" y="5353812"/>
            <a:ext cx="4114800" cy="1001268"/>
          </a:xfrm>
          <a:prstGeom prst="roundRect">
            <a:avLst>
              <a:gd name="adj" fmla="val 7306"/>
            </a:avLst>
          </a:prstGeom>
          <a:solidFill>
            <a:srgbClr val="FFF4E0"/>
          </a:solidFill>
          <a:ln w="12700">
            <a:solidFill>
              <a:srgbClr val="FFF4E0"/>
            </a:solidFill>
            <a:prstDash val="solid"/>
          </a:ln>
        </p:spPr>
      </p:sp>
      <p:sp>
        <p:nvSpPr>
          <p:cNvPr id="15" name="Text 13"/>
          <p:cNvSpPr/>
          <p:nvPr/>
        </p:nvSpPr>
        <p:spPr>
          <a:xfrm>
            <a:off x="694944" y="5353812"/>
            <a:ext cx="292608" cy="1001268"/>
          </a:xfrm>
          <a:prstGeom prst="rect">
            <a:avLst/>
          </a:prstGeom>
          <a:noFill/>
          <a:ln/>
        </p:spPr>
        <p:txBody>
          <a:bodyPr wrap="square" lIns="0" tIns="0" rIns="0" bIns="0" rtlCol="0" anchor="ctr"/>
          <a:lstStyle/>
          <a:p>
            <a:pPr algn="ctr" indent="0" marL="0">
              <a:buNone/>
            </a:pPr>
            <a:r>
              <a:rPr lang="en-US" sz="1400" b="1" dirty="0">
                <a:solidFill>
                  <a:srgbClr val="9A5A00"/>
                </a:solidFill>
                <a:latin typeface="Yu Gothic" pitchFamily="34" charset="0"/>
                <a:ea typeface="Yu Gothic" pitchFamily="34" charset="-122"/>
                <a:cs typeface="Yu Gothic" pitchFamily="34" charset="-120"/>
              </a:rPr>
              <a:t>！</a:t>
            </a:r>
            <a:endParaRPr lang="en-US" sz="1400" dirty="0"/>
          </a:p>
        </p:txBody>
      </p:sp>
      <p:sp>
        <p:nvSpPr>
          <p:cNvPr id="16" name="Text 14"/>
          <p:cNvSpPr/>
          <p:nvPr/>
        </p:nvSpPr>
        <p:spPr>
          <a:xfrm>
            <a:off x="1042416" y="5426964"/>
            <a:ext cx="3456432" cy="854964"/>
          </a:xfrm>
          <a:prstGeom prst="rect">
            <a:avLst/>
          </a:prstGeom>
          <a:noFill/>
          <a:ln/>
        </p:spPr>
        <p:txBody>
          <a:bodyPr wrap="square" lIns="0" tIns="0" rIns="0" bIns="0" rtlCol="0" anchor="ctr"/>
          <a:lstStyle/>
          <a:p>
            <a:pPr indent="0" marL="0">
              <a:lnSpc>
                <a:spcPct val="125000"/>
              </a:lnSpc>
              <a:buNone/>
            </a:pPr>
            <a:r>
              <a:rPr lang="en-US" sz="1150" dirty="0">
                <a:solidFill>
                  <a:srgbClr val="9A5A00"/>
                </a:solidFill>
                <a:latin typeface="Yu Gothic" pitchFamily="34" charset="0"/>
                <a:ea typeface="Yu Gothic" pitchFamily="34" charset="-122"/>
                <a:cs typeface="Yu Gothic" pitchFamily="34" charset="-120"/>
              </a:rPr>
              <a:t>この項目は「期限超過（至急対応が必要）」と表示されることがあります。放置すると入金が止まるため、早めにご回答ください。</a:t>
            </a:r>
            <a:endParaRPr lang="en-US" sz="1150" dirty="0"/>
          </a:p>
        </p:txBody>
      </p:sp>
      <p:sp>
        <p:nvSpPr>
          <p:cNvPr id="17" name="Shape 15"/>
          <p:cNvSpPr/>
          <p:nvPr/>
        </p:nvSpPr>
        <p:spPr>
          <a:xfrm>
            <a:off x="5010912" y="1488736"/>
            <a:ext cx="6711696" cy="4794928"/>
          </a:xfrm>
          <a:prstGeom prst="roundRect">
            <a:avLst>
              <a:gd name="adj" fmla="val 1144"/>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18" name="Image 0" descr="/Users/kazuya/Documents/boice-cloud/boice-cloude/FoodStock/事業別/TablePOS/Stripe手続きの流れスクショ/029-1.png">    </p:cNvPr>
          <p:cNvPicPr>
            <a:picLocks noChangeAspect="1"/>
          </p:cNvPicPr>
          <p:nvPr/>
        </p:nvPicPr>
        <p:blipFill>
          <a:blip r:embed="rId1"/>
          <a:stretch>
            <a:fillRect/>
          </a:stretch>
        </p:blipFill>
        <p:spPr>
          <a:xfrm>
            <a:off x="5074920" y="1552744"/>
            <a:ext cx="6583680" cy="4666912"/>
          </a:xfrm>
          <a:prstGeom prst="rect">
            <a:avLst/>
          </a:prstGeom>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23</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審査完了を待つ</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すべて提出すると、残タスクは「Stripe が確認中」だけになります。</a:t>
            </a:r>
            <a:endParaRPr lang="en-US" sz="1300" dirty="0"/>
          </a:p>
        </p:txBody>
      </p:sp>
      <p:sp>
        <p:nvSpPr>
          <p:cNvPr id="6" name="Shape 4"/>
          <p:cNvSpPr/>
          <p:nvPr/>
        </p:nvSpPr>
        <p:spPr>
          <a:xfrm>
            <a:off x="566928" y="1417320"/>
            <a:ext cx="3515258" cy="1051560"/>
          </a:xfrm>
          <a:prstGeom prst="roundRect">
            <a:avLst>
              <a:gd name="adj" fmla="val 8696"/>
            </a:avLst>
          </a:prstGeom>
          <a:solidFill>
            <a:srgbClr val="F3F6F9"/>
          </a:solidFill>
          <a:ln w="12700">
            <a:solidFill>
              <a:srgbClr val="DDE4EC"/>
            </a:solidFill>
            <a:prstDash val="solid"/>
          </a:ln>
        </p:spPr>
      </p:sp>
      <p:sp>
        <p:nvSpPr>
          <p:cNvPr id="7" name="Text 5"/>
          <p:cNvSpPr/>
          <p:nvPr/>
        </p:nvSpPr>
        <p:spPr>
          <a:xfrm>
            <a:off x="804672" y="1508760"/>
            <a:ext cx="3039770" cy="310896"/>
          </a:xfrm>
          <a:prstGeom prst="rect">
            <a:avLst/>
          </a:prstGeom>
          <a:noFill/>
          <a:ln/>
        </p:spPr>
        <p:txBody>
          <a:bodyPr wrap="square" lIns="0" tIns="0" rIns="0" bIns="0" rtlCol="0" anchor="ctr"/>
          <a:lstStyle/>
          <a:p>
            <a:pPr indent="0" marL="0">
              <a:buNone/>
            </a:pPr>
            <a:r>
              <a:rPr lang="en-US" sz="1200" dirty="0">
                <a:solidFill>
                  <a:srgbClr val="5E7085"/>
                </a:solidFill>
                <a:latin typeface="Yu Gothic" pitchFamily="34" charset="0"/>
                <a:ea typeface="Yu Gothic" pitchFamily="34" charset="-122"/>
                <a:cs typeface="Yu Gothic" pitchFamily="34" charset="-120"/>
              </a:rPr>
              <a:t>審査期間の目安</a:t>
            </a:r>
            <a:endParaRPr lang="en-US" sz="1200" dirty="0"/>
          </a:p>
        </p:txBody>
      </p:sp>
      <p:sp>
        <p:nvSpPr>
          <p:cNvPr id="8" name="Text 6"/>
          <p:cNvSpPr/>
          <p:nvPr/>
        </p:nvSpPr>
        <p:spPr>
          <a:xfrm>
            <a:off x="804672" y="1828800"/>
            <a:ext cx="3039770" cy="512064"/>
          </a:xfrm>
          <a:prstGeom prst="rect">
            <a:avLst/>
          </a:prstGeom>
          <a:noFill/>
          <a:ln/>
        </p:spPr>
        <p:txBody>
          <a:bodyPr wrap="square" lIns="0" tIns="0" rIns="0" bIns="0" rtlCol="0" anchor="t"/>
          <a:lstStyle/>
          <a:p>
            <a:pPr indent="0" marL="0">
              <a:lnSpc>
                <a:spcPct val="115000"/>
              </a:lnSpc>
              <a:buNone/>
            </a:pPr>
            <a:r>
              <a:rPr lang="en-US" sz="1450" b="1" dirty="0">
                <a:solidFill>
                  <a:srgbClr val="16283F"/>
                </a:solidFill>
                <a:latin typeface="Yu Gothic" pitchFamily="34" charset="0"/>
                <a:ea typeface="Yu Gothic" pitchFamily="34" charset="-122"/>
                <a:cs typeface="Yu Gothic" pitchFamily="34" charset="-120"/>
              </a:rPr>
              <a:t>通常 1〜3 営業日</a:t>
            </a:r>
            <a:endParaRPr lang="en-US" sz="1450" dirty="0"/>
          </a:p>
        </p:txBody>
      </p:sp>
      <p:sp>
        <p:nvSpPr>
          <p:cNvPr id="9" name="Shape 7"/>
          <p:cNvSpPr/>
          <p:nvPr/>
        </p:nvSpPr>
        <p:spPr>
          <a:xfrm>
            <a:off x="4338218" y="1417320"/>
            <a:ext cx="3515258" cy="1051560"/>
          </a:xfrm>
          <a:prstGeom prst="roundRect">
            <a:avLst>
              <a:gd name="adj" fmla="val 8696"/>
            </a:avLst>
          </a:prstGeom>
          <a:solidFill>
            <a:srgbClr val="F3F6F9"/>
          </a:solidFill>
          <a:ln w="12700">
            <a:solidFill>
              <a:srgbClr val="DDE4EC"/>
            </a:solidFill>
            <a:prstDash val="solid"/>
          </a:ln>
        </p:spPr>
      </p:sp>
      <p:sp>
        <p:nvSpPr>
          <p:cNvPr id="10" name="Text 8"/>
          <p:cNvSpPr/>
          <p:nvPr/>
        </p:nvSpPr>
        <p:spPr>
          <a:xfrm>
            <a:off x="4575962" y="1508760"/>
            <a:ext cx="3039770" cy="310896"/>
          </a:xfrm>
          <a:prstGeom prst="rect">
            <a:avLst/>
          </a:prstGeom>
          <a:noFill/>
          <a:ln/>
        </p:spPr>
        <p:txBody>
          <a:bodyPr wrap="square" lIns="0" tIns="0" rIns="0" bIns="0" rtlCol="0" anchor="ctr"/>
          <a:lstStyle/>
          <a:p>
            <a:pPr indent="0" marL="0">
              <a:buNone/>
            </a:pPr>
            <a:r>
              <a:rPr lang="en-US" sz="1200" dirty="0">
                <a:solidFill>
                  <a:srgbClr val="5E7085"/>
                </a:solidFill>
                <a:latin typeface="Yu Gothic" pitchFamily="34" charset="0"/>
                <a:ea typeface="Yu Gothic" pitchFamily="34" charset="-122"/>
                <a:cs typeface="Yu Gothic" pitchFamily="34" charset="-120"/>
              </a:rPr>
              <a:t>状況の確認方法</a:t>
            </a:r>
            <a:endParaRPr lang="en-US" sz="1200" dirty="0"/>
          </a:p>
        </p:txBody>
      </p:sp>
      <p:sp>
        <p:nvSpPr>
          <p:cNvPr id="11" name="Text 9"/>
          <p:cNvSpPr/>
          <p:nvPr/>
        </p:nvSpPr>
        <p:spPr>
          <a:xfrm>
            <a:off x="4575962" y="1828800"/>
            <a:ext cx="3039770" cy="512064"/>
          </a:xfrm>
          <a:prstGeom prst="rect">
            <a:avLst/>
          </a:prstGeom>
          <a:noFill/>
          <a:ln/>
        </p:spPr>
        <p:txBody>
          <a:bodyPr wrap="square" lIns="0" tIns="0" rIns="0" bIns="0" rtlCol="0" anchor="t"/>
          <a:lstStyle/>
          <a:p>
            <a:pPr indent="0" marL="0">
              <a:lnSpc>
                <a:spcPct val="115000"/>
              </a:lnSpc>
              <a:buNone/>
            </a:pPr>
            <a:r>
              <a:rPr lang="en-US" sz="1450" b="1" dirty="0">
                <a:solidFill>
                  <a:srgbClr val="16283F"/>
                </a:solidFill>
                <a:latin typeface="Yu Gothic" pitchFamily="34" charset="0"/>
                <a:ea typeface="Yu Gothic" pitchFamily="34" charset="-122"/>
                <a:cs typeface="Yu Gothic" pitchFamily="34" charset="-120"/>
              </a:rPr>
              <a:t>「ステータスを更新」を押す</a:t>
            </a:r>
            <a:endParaRPr lang="en-US" sz="1450" dirty="0"/>
          </a:p>
        </p:txBody>
      </p:sp>
      <p:sp>
        <p:nvSpPr>
          <p:cNvPr id="12" name="Shape 10"/>
          <p:cNvSpPr/>
          <p:nvPr/>
        </p:nvSpPr>
        <p:spPr>
          <a:xfrm>
            <a:off x="8109509" y="1417320"/>
            <a:ext cx="3515258" cy="1051560"/>
          </a:xfrm>
          <a:prstGeom prst="roundRect">
            <a:avLst>
              <a:gd name="adj" fmla="val 8696"/>
            </a:avLst>
          </a:prstGeom>
          <a:solidFill>
            <a:srgbClr val="E7F4EE"/>
          </a:solidFill>
          <a:ln w="12700">
            <a:solidFill>
              <a:srgbClr val="E7F4EE"/>
            </a:solidFill>
            <a:prstDash val="solid"/>
          </a:ln>
        </p:spPr>
      </p:sp>
      <p:sp>
        <p:nvSpPr>
          <p:cNvPr id="13" name="Text 11"/>
          <p:cNvSpPr/>
          <p:nvPr/>
        </p:nvSpPr>
        <p:spPr>
          <a:xfrm>
            <a:off x="8347253" y="1508760"/>
            <a:ext cx="3039770" cy="310896"/>
          </a:xfrm>
          <a:prstGeom prst="rect">
            <a:avLst/>
          </a:prstGeom>
          <a:noFill/>
          <a:ln/>
        </p:spPr>
        <p:txBody>
          <a:bodyPr wrap="square" lIns="0" tIns="0" rIns="0" bIns="0" rtlCol="0" anchor="ctr"/>
          <a:lstStyle/>
          <a:p>
            <a:pPr indent="0" marL="0">
              <a:buNone/>
            </a:pPr>
            <a:r>
              <a:rPr lang="en-US" sz="1200" dirty="0">
                <a:solidFill>
                  <a:srgbClr val="1B6B4E"/>
                </a:solidFill>
                <a:latin typeface="Yu Gothic" pitchFamily="34" charset="0"/>
                <a:ea typeface="Yu Gothic" pitchFamily="34" charset="-122"/>
                <a:cs typeface="Yu Gothic" pitchFamily="34" charset="-120"/>
              </a:rPr>
              <a:t>完了の合図</a:t>
            </a:r>
            <a:endParaRPr lang="en-US" sz="1200" dirty="0"/>
          </a:p>
        </p:txBody>
      </p:sp>
      <p:sp>
        <p:nvSpPr>
          <p:cNvPr id="14" name="Text 12"/>
          <p:cNvSpPr/>
          <p:nvPr/>
        </p:nvSpPr>
        <p:spPr>
          <a:xfrm>
            <a:off x="8347253" y="1828800"/>
            <a:ext cx="3039770" cy="512064"/>
          </a:xfrm>
          <a:prstGeom prst="rect">
            <a:avLst/>
          </a:prstGeom>
          <a:noFill/>
          <a:ln/>
        </p:spPr>
        <p:txBody>
          <a:bodyPr wrap="square" lIns="0" tIns="0" rIns="0" bIns="0" rtlCol="0" anchor="t"/>
          <a:lstStyle/>
          <a:p>
            <a:pPr indent="0" marL="0">
              <a:lnSpc>
                <a:spcPct val="115000"/>
              </a:lnSpc>
              <a:buNone/>
            </a:pPr>
            <a:r>
              <a:rPr lang="en-US" sz="1450" b="1" dirty="0">
                <a:solidFill>
                  <a:srgbClr val="1B6B4E"/>
                </a:solidFill>
                <a:latin typeface="Yu Gothic" pitchFamily="34" charset="0"/>
                <a:ea typeface="Yu Gothic" pitchFamily="34" charset="-122"/>
                <a:cs typeface="Yu Gothic" pitchFamily="34" charset="-120"/>
              </a:rPr>
              <a:t>「売上の入金」が 有効 に変わる</a:t>
            </a:r>
            <a:endParaRPr lang="en-US" sz="1450" dirty="0"/>
          </a:p>
        </p:txBody>
      </p:sp>
      <p:sp>
        <p:nvSpPr>
          <p:cNvPr id="15" name="Shape 13"/>
          <p:cNvSpPr/>
          <p:nvPr/>
        </p:nvSpPr>
        <p:spPr>
          <a:xfrm>
            <a:off x="1669663" y="2587752"/>
            <a:ext cx="8852370" cy="2962656"/>
          </a:xfrm>
          <a:prstGeom prst="roundRect">
            <a:avLst>
              <a:gd name="adj" fmla="val 1852"/>
            </a:avLst>
          </a:prstGeom>
          <a:solidFill>
            <a:srgbClr val="FFFFFF"/>
          </a:solidFill>
          <a:ln w="12700">
            <a:solidFill>
              <a:srgbClr val="DDE4EC"/>
            </a:solidFill>
            <a:prstDash val="solid"/>
          </a:ln>
          <a:effectLst>
            <a:outerShdw sx="100000" sy="100000" kx="0" ky="0" algn="bl" rotWithShape="0" blurRad="152400" dist="38100" dir="5400000">
              <a:srgbClr val="8A9AAB">
                <a:alpha val="28000"/>
              </a:srgbClr>
            </a:outerShdw>
          </a:effectLst>
        </p:spPr>
      </p:sp>
      <p:pic>
        <p:nvPicPr>
          <p:cNvPr id="16" name="Image 0" descr="/Users/kazuya/Documents/boice-cloud/boice-cloude/FoodStock/事業別/TablePOS/Stripe手続きの流れスクショ/30.png">    </p:cNvPr>
          <p:cNvPicPr>
            <a:picLocks noChangeAspect="1"/>
          </p:cNvPicPr>
          <p:nvPr/>
        </p:nvPicPr>
        <p:blipFill>
          <a:blip r:embed="rId1"/>
          <a:stretch>
            <a:fillRect/>
          </a:stretch>
        </p:blipFill>
        <p:spPr>
          <a:xfrm>
            <a:off x="1733671" y="2651760"/>
            <a:ext cx="8724354" cy="2834640"/>
          </a:xfrm>
          <a:prstGeom prst="rect">
            <a:avLst/>
          </a:prstGeom>
        </p:spPr>
      </p:pic>
      <p:sp>
        <p:nvSpPr>
          <p:cNvPr id="17" name="Shape 14"/>
          <p:cNvSpPr/>
          <p:nvPr/>
        </p:nvSpPr>
        <p:spPr>
          <a:xfrm>
            <a:off x="566928" y="5696712"/>
            <a:ext cx="11057839" cy="658368"/>
          </a:xfrm>
          <a:prstGeom prst="roundRect">
            <a:avLst>
              <a:gd name="adj" fmla="val 11111"/>
            </a:avLst>
          </a:prstGeom>
          <a:solidFill>
            <a:srgbClr val="E7F4EE"/>
          </a:solidFill>
          <a:ln w="12700">
            <a:solidFill>
              <a:srgbClr val="E7F4EE"/>
            </a:solidFill>
            <a:prstDash val="solid"/>
          </a:ln>
        </p:spPr>
      </p:sp>
      <p:sp>
        <p:nvSpPr>
          <p:cNvPr id="18" name="Text 15"/>
          <p:cNvSpPr/>
          <p:nvPr/>
        </p:nvSpPr>
        <p:spPr>
          <a:xfrm>
            <a:off x="694944" y="5696712"/>
            <a:ext cx="292608" cy="658368"/>
          </a:xfrm>
          <a:prstGeom prst="rect">
            <a:avLst/>
          </a:prstGeom>
          <a:noFill/>
          <a:ln/>
        </p:spPr>
        <p:txBody>
          <a:bodyPr wrap="square" lIns="0" tIns="0" rIns="0" bIns="0" rtlCol="0" anchor="ctr"/>
          <a:lstStyle/>
          <a:p>
            <a:pPr algn="ctr" indent="0" marL="0">
              <a:buNone/>
            </a:pPr>
            <a:r>
              <a:rPr lang="en-US" sz="1400" b="1" dirty="0">
                <a:solidFill>
                  <a:srgbClr val="1B6B4E"/>
                </a:solidFill>
                <a:latin typeface="Yu Gothic" pitchFamily="34" charset="0"/>
                <a:ea typeface="Yu Gothic" pitchFamily="34" charset="-122"/>
                <a:cs typeface="Yu Gothic" pitchFamily="34" charset="-120"/>
              </a:rPr>
              <a:t>✓</a:t>
            </a:r>
            <a:endParaRPr lang="en-US" sz="1400" dirty="0"/>
          </a:p>
        </p:txBody>
      </p:sp>
      <p:sp>
        <p:nvSpPr>
          <p:cNvPr id="19" name="Text 16"/>
          <p:cNvSpPr/>
          <p:nvPr/>
        </p:nvSpPr>
        <p:spPr>
          <a:xfrm>
            <a:off x="1042416" y="5769864"/>
            <a:ext cx="10399471" cy="512064"/>
          </a:xfrm>
          <a:prstGeom prst="rect">
            <a:avLst/>
          </a:prstGeom>
          <a:noFill/>
          <a:ln/>
        </p:spPr>
        <p:txBody>
          <a:bodyPr wrap="square" lIns="0" tIns="0" rIns="0" bIns="0" rtlCol="0" anchor="ctr"/>
          <a:lstStyle/>
          <a:p>
            <a:pPr indent="0" marL="0">
              <a:lnSpc>
                <a:spcPct val="125000"/>
              </a:lnSpc>
              <a:buNone/>
            </a:pPr>
            <a:r>
              <a:rPr lang="en-US" sz="1150" dirty="0">
                <a:solidFill>
                  <a:srgbClr val="1B6B4E"/>
                </a:solidFill>
                <a:latin typeface="Yu Gothic" pitchFamily="34" charset="0"/>
                <a:ea typeface="Yu Gothic" pitchFamily="34" charset="-122"/>
                <a:cs typeface="Yu Gothic" pitchFamily="34" charset="-120"/>
              </a:rPr>
              <a:t>審査が完了すると、カード決済の売上が登録した銀行口座へ入金されるようになります。お疲れさまでした。</a:t>
            </a:r>
            <a:endParaRPr lang="en-US" sz="1150"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566928" y="329184"/>
            <a:ext cx="603504" cy="603504"/>
          </a:xfrm>
          <a:prstGeom prst="ellipse">
            <a:avLst/>
          </a:prstGeom>
          <a:solidFill>
            <a:srgbClr val="F26B21"/>
          </a:solidFill>
          <a:ln w="12700">
            <a:solidFill>
              <a:srgbClr val="F26B21"/>
            </a:solidFill>
            <a:prstDash val="solid"/>
          </a:ln>
        </p:spPr>
      </p:sp>
      <p:sp>
        <p:nvSpPr>
          <p:cNvPr id="3" name="Text 1"/>
          <p:cNvSpPr/>
          <p:nvPr/>
        </p:nvSpPr>
        <p:spPr>
          <a:xfrm>
            <a:off x="566928" y="329184"/>
            <a:ext cx="603504" cy="603504"/>
          </a:xfrm>
          <a:prstGeom prst="rect">
            <a:avLst/>
          </a:prstGeom>
          <a:noFill/>
          <a:ln/>
        </p:spPr>
        <p:txBody>
          <a:bodyPr wrap="square" lIns="0" tIns="0" rIns="0" bIns="0" rtlCol="0" anchor="ctr"/>
          <a:lstStyle/>
          <a:p>
            <a:pPr algn="ctr" indent="0" marL="0">
              <a:buNone/>
            </a:pPr>
            <a:r>
              <a:rPr lang="en-US" sz="2000" b="1" dirty="0">
                <a:solidFill>
                  <a:srgbClr val="FFFFFF"/>
                </a:solidFill>
                <a:latin typeface="Yu Gothic" pitchFamily="34" charset="0"/>
                <a:ea typeface="Yu Gothic" pitchFamily="34" charset="-122"/>
                <a:cs typeface="Yu Gothic" pitchFamily="34" charset="-120"/>
              </a:rPr>
              <a:t>!</a:t>
            </a:r>
            <a:endParaRPr lang="en-US" sz="2000" dirty="0"/>
          </a:p>
        </p:txBody>
      </p:sp>
      <p:sp>
        <p:nvSpPr>
          <p:cNvPr id="4" name="Text 2"/>
          <p:cNvSpPr/>
          <p:nvPr/>
        </p:nvSpPr>
        <p:spPr>
          <a:xfrm>
            <a:off x="1316736" y="274320"/>
            <a:ext cx="10332720" cy="457200"/>
          </a:xfrm>
          <a:prstGeom prst="rect">
            <a:avLst/>
          </a:prstGeom>
          <a:noFill/>
          <a:ln/>
        </p:spPr>
        <p:txBody>
          <a:bodyPr wrap="square" lIns="0" tIns="0" rIns="0" bIns="0" rtlCol="0" anchor="ctr"/>
          <a:lstStyle/>
          <a:p>
            <a:pPr algn="l" indent="0" marL="0">
              <a:buNone/>
            </a:pPr>
            <a:r>
              <a:rPr lang="en-US" sz="2500" b="1" dirty="0">
                <a:solidFill>
                  <a:srgbClr val="16283F"/>
                </a:solidFill>
                <a:latin typeface="Yu Gothic" pitchFamily="34" charset="0"/>
                <a:ea typeface="Yu Gothic" pitchFamily="34" charset="-122"/>
                <a:cs typeface="Yu Gothic" pitchFamily="34" charset="-120"/>
              </a:rPr>
              <a:t>よくあるつまずきと対処</a:t>
            </a:r>
            <a:endParaRPr lang="en-US" sz="2500" dirty="0"/>
          </a:p>
        </p:txBody>
      </p:sp>
      <p:sp>
        <p:nvSpPr>
          <p:cNvPr id="5" name="Text 3"/>
          <p:cNvSpPr/>
          <p:nvPr/>
        </p:nvSpPr>
        <p:spPr>
          <a:xfrm>
            <a:off x="1316736" y="758952"/>
            <a:ext cx="10332720" cy="310896"/>
          </a:xfrm>
          <a:prstGeom prst="rect">
            <a:avLst/>
          </a:prstGeom>
          <a:noFill/>
          <a:ln/>
        </p:spPr>
        <p:txBody>
          <a:bodyPr wrap="square" lIns="0" tIns="0" rIns="0" bIns="0" rtlCol="0" anchor="ctr"/>
          <a:lstStyle/>
          <a:p>
            <a:pPr algn="l" indent="0" marL="0">
              <a:buNone/>
            </a:pPr>
            <a:r>
              <a:rPr lang="en-US" sz="1300" dirty="0">
                <a:solidFill>
                  <a:srgbClr val="5E7085"/>
                </a:solidFill>
                <a:latin typeface="Yu Gothic" pitchFamily="34" charset="0"/>
                <a:ea typeface="Yu Gothic" pitchFamily="34" charset="-122"/>
                <a:cs typeface="Yu Gothic" pitchFamily="34" charset="-120"/>
              </a:rPr>
              <a:t>うまくいかないときは、まずここを確認してください。</a:t>
            </a:r>
            <a:endParaRPr lang="en-US" sz="1300" dirty="0"/>
          </a:p>
        </p:txBody>
      </p:sp>
      <p:sp>
        <p:nvSpPr>
          <p:cNvPr id="6" name="Shape 4"/>
          <p:cNvSpPr/>
          <p:nvPr/>
        </p:nvSpPr>
        <p:spPr>
          <a:xfrm>
            <a:off x="566928" y="1463040"/>
            <a:ext cx="5440680" cy="1417320"/>
          </a:xfrm>
          <a:prstGeom prst="roundRect">
            <a:avLst>
              <a:gd name="adj" fmla="val 6452"/>
            </a:avLst>
          </a:prstGeom>
          <a:solidFill>
            <a:srgbClr val="F3F6F9"/>
          </a:solidFill>
          <a:ln w="12700">
            <a:solidFill>
              <a:srgbClr val="DDE4EC"/>
            </a:solidFill>
            <a:prstDash val="solid"/>
          </a:ln>
        </p:spPr>
      </p:sp>
      <p:sp>
        <p:nvSpPr>
          <p:cNvPr id="7" name="Text 5"/>
          <p:cNvSpPr/>
          <p:nvPr/>
        </p:nvSpPr>
        <p:spPr>
          <a:xfrm>
            <a:off x="841248" y="1645920"/>
            <a:ext cx="4892040" cy="384048"/>
          </a:xfrm>
          <a:prstGeom prst="rect">
            <a:avLst/>
          </a:prstGeom>
          <a:noFill/>
          <a:ln/>
        </p:spPr>
        <p:txBody>
          <a:bodyPr wrap="square" lIns="0" tIns="0" rIns="0" bIns="0" rtlCol="0" anchor="ctr"/>
          <a:lstStyle/>
          <a:p>
            <a:pPr indent="0" marL="0">
              <a:buNone/>
            </a:pPr>
            <a:r>
              <a:rPr lang="en-US" sz="1400" b="1" dirty="0">
                <a:solidFill>
                  <a:srgbClr val="F26B21"/>
                </a:solidFill>
                <a:latin typeface="Yu Gothic" pitchFamily="34" charset="0"/>
                <a:ea typeface="Yu Gothic" pitchFamily="34" charset="-122"/>
                <a:cs typeface="Yu Gothic" pitchFamily="34" charset="-120"/>
              </a:rPr>
              <a:t>認証メールが届かない</a:t>
            </a:r>
            <a:endParaRPr lang="en-US" sz="1400" dirty="0"/>
          </a:p>
        </p:txBody>
      </p:sp>
      <p:sp>
        <p:nvSpPr>
          <p:cNvPr id="8" name="Text 6"/>
          <p:cNvSpPr/>
          <p:nvPr/>
        </p:nvSpPr>
        <p:spPr>
          <a:xfrm>
            <a:off x="841248" y="2084832"/>
            <a:ext cx="4892040" cy="658368"/>
          </a:xfrm>
          <a:prstGeom prst="rect">
            <a:avLst/>
          </a:prstGeom>
          <a:noFill/>
          <a:ln/>
        </p:spPr>
        <p:txBody>
          <a:bodyPr wrap="square" lIns="0" tIns="0" rIns="0" bIns="0" rtlCol="0" anchor="t"/>
          <a:lstStyle/>
          <a:p>
            <a:pPr indent="0" marL="0">
              <a:lnSpc>
                <a:spcPct val="130000"/>
              </a:lnSpc>
              <a:buNone/>
            </a:pPr>
            <a:r>
              <a:rPr lang="en-US" sz="1150" dirty="0">
                <a:solidFill>
                  <a:srgbClr val="16283F"/>
                </a:solidFill>
                <a:latin typeface="Yu Gothic" pitchFamily="34" charset="0"/>
                <a:ea typeface="Yu Gothic" pitchFamily="34" charset="-122"/>
                <a:cs typeface="Yu Gothic" pitchFamily="34" charset="-120"/>
              </a:rPr>
              <a:t>迷惑メールフォルダを確認。24時間経過している場合は STEP 1 から再送。</a:t>
            </a:r>
            <a:endParaRPr lang="en-US" sz="1150" dirty="0"/>
          </a:p>
        </p:txBody>
      </p:sp>
      <p:sp>
        <p:nvSpPr>
          <p:cNvPr id="9" name="Shape 7"/>
          <p:cNvSpPr/>
          <p:nvPr/>
        </p:nvSpPr>
        <p:spPr>
          <a:xfrm>
            <a:off x="6263640" y="1463040"/>
            <a:ext cx="5440680" cy="1417320"/>
          </a:xfrm>
          <a:prstGeom prst="roundRect">
            <a:avLst>
              <a:gd name="adj" fmla="val 6452"/>
            </a:avLst>
          </a:prstGeom>
          <a:solidFill>
            <a:srgbClr val="F3F6F9"/>
          </a:solidFill>
          <a:ln w="12700">
            <a:solidFill>
              <a:srgbClr val="DDE4EC"/>
            </a:solidFill>
            <a:prstDash val="solid"/>
          </a:ln>
        </p:spPr>
      </p:sp>
      <p:sp>
        <p:nvSpPr>
          <p:cNvPr id="10" name="Text 8"/>
          <p:cNvSpPr/>
          <p:nvPr/>
        </p:nvSpPr>
        <p:spPr>
          <a:xfrm>
            <a:off x="6537960" y="1645920"/>
            <a:ext cx="4892040" cy="384048"/>
          </a:xfrm>
          <a:prstGeom prst="rect">
            <a:avLst/>
          </a:prstGeom>
          <a:noFill/>
          <a:ln/>
        </p:spPr>
        <p:txBody>
          <a:bodyPr wrap="square" lIns="0" tIns="0" rIns="0" bIns="0" rtlCol="0" anchor="ctr"/>
          <a:lstStyle/>
          <a:p>
            <a:pPr indent="0" marL="0">
              <a:buNone/>
            </a:pPr>
            <a:r>
              <a:rPr lang="en-US" sz="1400" b="1" dirty="0">
                <a:solidFill>
                  <a:srgbClr val="F26B21"/>
                </a:solidFill>
                <a:latin typeface="Yu Gothic" pitchFamily="34" charset="0"/>
                <a:ea typeface="Yu Gothic" pitchFamily="34" charset="-122"/>
                <a:cs typeface="Yu Gothic" pitchFamily="34" charset="-120"/>
              </a:rPr>
              <a:t>住所が確認できませんと出る</a:t>
            </a:r>
            <a:endParaRPr lang="en-US" sz="1400" dirty="0"/>
          </a:p>
        </p:txBody>
      </p:sp>
      <p:sp>
        <p:nvSpPr>
          <p:cNvPr id="11" name="Text 9"/>
          <p:cNvSpPr/>
          <p:nvPr/>
        </p:nvSpPr>
        <p:spPr>
          <a:xfrm>
            <a:off x="6537960" y="2084832"/>
            <a:ext cx="4892040" cy="658368"/>
          </a:xfrm>
          <a:prstGeom prst="rect">
            <a:avLst/>
          </a:prstGeom>
          <a:noFill/>
          <a:ln/>
        </p:spPr>
        <p:txBody>
          <a:bodyPr wrap="square" lIns="0" tIns="0" rIns="0" bIns="0" rtlCol="0" anchor="t"/>
          <a:lstStyle/>
          <a:p>
            <a:pPr indent="0" marL="0">
              <a:lnSpc>
                <a:spcPct val="130000"/>
              </a:lnSpc>
              <a:buNone/>
            </a:pPr>
            <a:r>
              <a:rPr lang="en-US" sz="1150" dirty="0">
                <a:solidFill>
                  <a:srgbClr val="16283F"/>
                </a:solidFill>
                <a:latin typeface="Yu Gothic" pitchFamily="34" charset="0"/>
                <a:ea typeface="Yu Gothic" pitchFamily="34" charset="-122"/>
                <a:cs typeface="Yu Gothic" pitchFamily="34" charset="-120"/>
              </a:rPr>
              <a:t>登記上の住所と一致しているか確認。番地はハイフン区切り（1-1）、建物名は別欄へ。</a:t>
            </a:r>
            <a:endParaRPr lang="en-US" sz="1150" dirty="0"/>
          </a:p>
        </p:txBody>
      </p:sp>
      <p:sp>
        <p:nvSpPr>
          <p:cNvPr id="12" name="Shape 10"/>
          <p:cNvSpPr/>
          <p:nvPr/>
        </p:nvSpPr>
        <p:spPr>
          <a:xfrm>
            <a:off x="566928" y="3099816"/>
            <a:ext cx="5440680" cy="1417320"/>
          </a:xfrm>
          <a:prstGeom prst="roundRect">
            <a:avLst>
              <a:gd name="adj" fmla="val 6452"/>
            </a:avLst>
          </a:prstGeom>
          <a:solidFill>
            <a:srgbClr val="F3F6F9"/>
          </a:solidFill>
          <a:ln w="12700">
            <a:solidFill>
              <a:srgbClr val="DDE4EC"/>
            </a:solidFill>
            <a:prstDash val="solid"/>
          </a:ln>
        </p:spPr>
      </p:sp>
      <p:sp>
        <p:nvSpPr>
          <p:cNvPr id="13" name="Text 11"/>
          <p:cNvSpPr/>
          <p:nvPr/>
        </p:nvSpPr>
        <p:spPr>
          <a:xfrm>
            <a:off x="841248" y="3282696"/>
            <a:ext cx="4892040" cy="384048"/>
          </a:xfrm>
          <a:prstGeom prst="rect">
            <a:avLst/>
          </a:prstGeom>
          <a:noFill/>
          <a:ln/>
        </p:spPr>
        <p:txBody>
          <a:bodyPr wrap="square" lIns="0" tIns="0" rIns="0" bIns="0" rtlCol="0" anchor="ctr"/>
          <a:lstStyle/>
          <a:p>
            <a:pPr indent="0" marL="0">
              <a:buNone/>
            </a:pPr>
            <a:r>
              <a:rPr lang="en-US" sz="1400" b="1" dirty="0">
                <a:solidFill>
                  <a:srgbClr val="F26B21"/>
                </a:solidFill>
                <a:latin typeface="Yu Gothic" pitchFamily="34" charset="0"/>
                <a:ea typeface="Yu Gothic" pitchFamily="34" charset="-122"/>
                <a:cs typeface="Yu Gothic" pitchFamily="34" charset="-120"/>
              </a:rPr>
              <a:t>法人名のエラーが消えない</a:t>
            </a:r>
            <a:endParaRPr lang="en-US" sz="1400" dirty="0"/>
          </a:p>
        </p:txBody>
      </p:sp>
      <p:sp>
        <p:nvSpPr>
          <p:cNvPr id="14" name="Text 12"/>
          <p:cNvSpPr/>
          <p:nvPr/>
        </p:nvSpPr>
        <p:spPr>
          <a:xfrm>
            <a:off x="841248" y="3721608"/>
            <a:ext cx="4892040" cy="658368"/>
          </a:xfrm>
          <a:prstGeom prst="rect">
            <a:avLst/>
          </a:prstGeom>
          <a:noFill/>
          <a:ln/>
        </p:spPr>
        <p:txBody>
          <a:bodyPr wrap="square" lIns="0" tIns="0" rIns="0" bIns="0" rtlCol="0" anchor="t"/>
          <a:lstStyle/>
          <a:p>
            <a:pPr indent="0" marL="0">
              <a:lnSpc>
                <a:spcPct val="130000"/>
              </a:lnSpc>
              <a:buNone/>
            </a:pPr>
            <a:r>
              <a:rPr lang="en-US" sz="1150" dirty="0">
                <a:solidFill>
                  <a:srgbClr val="16283F"/>
                </a:solidFill>
                <a:latin typeface="Yu Gothic" pitchFamily="34" charset="0"/>
                <a:ea typeface="Yu Gothic" pitchFamily="34" charset="-122"/>
                <a:cs typeface="Yu Gothic" pitchFamily="34" charset="-120"/>
              </a:rPr>
              <a:t>漢字・カナ・ローマ字の3欄すべてに入力が必要です。</a:t>
            </a:r>
            <a:endParaRPr lang="en-US" sz="1150" dirty="0"/>
          </a:p>
        </p:txBody>
      </p:sp>
      <p:sp>
        <p:nvSpPr>
          <p:cNvPr id="15" name="Shape 13"/>
          <p:cNvSpPr/>
          <p:nvPr/>
        </p:nvSpPr>
        <p:spPr>
          <a:xfrm>
            <a:off x="6263640" y="3099816"/>
            <a:ext cx="5440680" cy="1417320"/>
          </a:xfrm>
          <a:prstGeom prst="roundRect">
            <a:avLst>
              <a:gd name="adj" fmla="val 6452"/>
            </a:avLst>
          </a:prstGeom>
          <a:solidFill>
            <a:srgbClr val="F3F6F9"/>
          </a:solidFill>
          <a:ln w="12700">
            <a:solidFill>
              <a:srgbClr val="DDE4EC"/>
            </a:solidFill>
            <a:prstDash val="solid"/>
          </a:ln>
        </p:spPr>
      </p:sp>
      <p:sp>
        <p:nvSpPr>
          <p:cNvPr id="16" name="Text 14"/>
          <p:cNvSpPr/>
          <p:nvPr/>
        </p:nvSpPr>
        <p:spPr>
          <a:xfrm>
            <a:off x="6537960" y="3282696"/>
            <a:ext cx="4892040" cy="384048"/>
          </a:xfrm>
          <a:prstGeom prst="rect">
            <a:avLst/>
          </a:prstGeom>
          <a:noFill/>
          <a:ln/>
        </p:spPr>
        <p:txBody>
          <a:bodyPr wrap="square" lIns="0" tIns="0" rIns="0" bIns="0" rtlCol="0" anchor="ctr"/>
          <a:lstStyle/>
          <a:p>
            <a:pPr indent="0" marL="0">
              <a:buNone/>
            </a:pPr>
            <a:r>
              <a:rPr lang="en-US" sz="1400" b="1" dirty="0">
                <a:solidFill>
                  <a:srgbClr val="F26B21"/>
                </a:solidFill>
                <a:latin typeface="Yu Gothic" pitchFamily="34" charset="0"/>
                <a:ea typeface="Yu Gothic" pitchFamily="34" charset="-122"/>
                <a:cs typeface="Yu Gothic" pitchFamily="34" charset="-120"/>
              </a:rPr>
              <a:t>「続ける」ボタンが押せない</a:t>
            </a:r>
            <a:endParaRPr lang="en-US" sz="1400" dirty="0"/>
          </a:p>
        </p:txBody>
      </p:sp>
      <p:sp>
        <p:nvSpPr>
          <p:cNvPr id="17" name="Text 15"/>
          <p:cNvSpPr/>
          <p:nvPr/>
        </p:nvSpPr>
        <p:spPr>
          <a:xfrm>
            <a:off x="6537960" y="3721608"/>
            <a:ext cx="4892040" cy="658368"/>
          </a:xfrm>
          <a:prstGeom prst="rect">
            <a:avLst/>
          </a:prstGeom>
          <a:noFill/>
          <a:ln/>
        </p:spPr>
        <p:txBody>
          <a:bodyPr wrap="square" lIns="0" tIns="0" rIns="0" bIns="0" rtlCol="0" anchor="t"/>
          <a:lstStyle/>
          <a:p>
            <a:pPr indent="0" marL="0">
              <a:lnSpc>
                <a:spcPct val="130000"/>
              </a:lnSpc>
              <a:buNone/>
            </a:pPr>
            <a:r>
              <a:rPr lang="en-US" sz="1150" dirty="0">
                <a:solidFill>
                  <a:srgbClr val="16283F"/>
                </a:solidFill>
                <a:latin typeface="Yu Gothic" pitchFamily="34" charset="0"/>
                <a:ea typeface="Yu Gothic" pitchFamily="34" charset="-122"/>
                <a:cs typeface="Yu Gothic" pitchFamily="34" charset="-120"/>
              </a:rPr>
              <a:t>必須項目に未入力があります。上にスクロールして赤字のエラーを探してください。</a:t>
            </a:r>
            <a:endParaRPr lang="en-US" sz="1150" dirty="0"/>
          </a:p>
        </p:txBody>
      </p:sp>
      <p:sp>
        <p:nvSpPr>
          <p:cNvPr id="18" name="Shape 16"/>
          <p:cNvSpPr/>
          <p:nvPr/>
        </p:nvSpPr>
        <p:spPr>
          <a:xfrm>
            <a:off x="566928" y="4736592"/>
            <a:ext cx="5440680" cy="1417320"/>
          </a:xfrm>
          <a:prstGeom prst="roundRect">
            <a:avLst>
              <a:gd name="adj" fmla="val 6452"/>
            </a:avLst>
          </a:prstGeom>
          <a:solidFill>
            <a:srgbClr val="F3F6F9"/>
          </a:solidFill>
          <a:ln w="12700">
            <a:solidFill>
              <a:srgbClr val="DDE4EC"/>
            </a:solidFill>
            <a:prstDash val="solid"/>
          </a:ln>
        </p:spPr>
      </p:sp>
      <p:sp>
        <p:nvSpPr>
          <p:cNvPr id="19" name="Text 17"/>
          <p:cNvSpPr/>
          <p:nvPr/>
        </p:nvSpPr>
        <p:spPr>
          <a:xfrm>
            <a:off x="841248" y="4919472"/>
            <a:ext cx="4892040" cy="384048"/>
          </a:xfrm>
          <a:prstGeom prst="rect">
            <a:avLst/>
          </a:prstGeom>
          <a:noFill/>
          <a:ln/>
        </p:spPr>
        <p:txBody>
          <a:bodyPr wrap="square" lIns="0" tIns="0" rIns="0" bIns="0" rtlCol="0" anchor="ctr"/>
          <a:lstStyle/>
          <a:p>
            <a:pPr indent="0" marL="0">
              <a:buNone/>
            </a:pPr>
            <a:r>
              <a:rPr lang="en-US" sz="1400" b="1" dirty="0">
                <a:solidFill>
                  <a:srgbClr val="F26B21"/>
                </a:solidFill>
                <a:latin typeface="Yu Gothic" pitchFamily="34" charset="0"/>
                <a:ea typeface="Yu Gothic" pitchFamily="34" charset="-122"/>
                <a:cs typeface="Yu Gothic" pitchFamily="34" charset="-120"/>
              </a:rPr>
              <a:t>口座の登録でエラーになる</a:t>
            </a:r>
            <a:endParaRPr lang="en-US" sz="1400" dirty="0"/>
          </a:p>
        </p:txBody>
      </p:sp>
      <p:sp>
        <p:nvSpPr>
          <p:cNvPr id="20" name="Text 18"/>
          <p:cNvSpPr/>
          <p:nvPr/>
        </p:nvSpPr>
        <p:spPr>
          <a:xfrm>
            <a:off x="841248" y="5358384"/>
            <a:ext cx="4892040" cy="658368"/>
          </a:xfrm>
          <a:prstGeom prst="rect">
            <a:avLst/>
          </a:prstGeom>
          <a:noFill/>
          <a:ln/>
        </p:spPr>
        <p:txBody>
          <a:bodyPr wrap="square" lIns="0" tIns="0" rIns="0" bIns="0" rtlCol="0" anchor="t"/>
          <a:lstStyle/>
          <a:p>
            <a:pPr indent="0" marL="0">
              <a:lnSpc>
                <a:spcPct val="130000"/>
              </a:lnSpc>
              <a:buNone/>
            </a:pPr>
            <a:r>
              <a:rPr lang="en-US" sz="1150" dirty="0">
                <a:solidFill>
                  <a:srgbClr val="16283F"/>
                </a:solidFill>
                <a:latin typeface="Yu Gothic" pitchFamily="34" charset="0"/>
                <a:ea typeface="Yu Gothic" pitchFamily="34" charset="-122"/>
                <a:cs typeface="Yu Gothic" pitchFamily="34" charset="-120"/>
              </a:rPr>
              <a:t>口座名義（カナ）が、登録した法人名・個人名と一致しているか確認してください。</a:t>
            </a:r>
            <a:endParaRPr lang="en-US" sz="1150" dirty="0"/>
          </a:p>
        </p:txBody>
      </p:sp>
      <p:sp>
        <p:nvSpPr>
          <p:cNvPr id="21" name="Shape 19"/>
          <p:cNvSpPr/>
          <p:nvPr/>
        </p:nvSpPr>
        <p:spPr>
          <a:xfrm>
            <a:off x="6263640" y="4736592"/>
            <a:ext cx="5440680" cy="1417320"/>
          </a:xfrm>
          <a:prstGeom prst="roundRect">
            <a:avLst>
              <a:gd name="adj" fmla="val 6452"/>
            </a:avLst>
          </a:prstGeom>
          <a:solidFill>
            <a:srgbClr val="F3F6F9"/>
          </a:solidFill>
          <a:ln w="12700">
            <a:solidFill>
              <a:srgbClr val="DDE4EC"/>
            </a:solidFill>
            <a:prstDash val="solid"/>
          </a:ln>
        </p:spPr>
      </p:sp>
      <p:sp>
        <p:nvSpPr>
          <p:cNvPr id="22" name="Text 20"/>
          <p:cNvSpPr/>
          <p:nvPr/>
        </p:nvSpPr>
        <p:spPr>
          <a:xfrm>
            <a:off x="6537960" y="4919472"/>
            <a:ext cx="4892040" cy="384048"/>
          </a:xfrm>
          <a:prstGeom prst="rect">
            <a:avLst/>
          </a:prstGeom>
          <a:noFill/>
          <a:ln/>
        </p:spPr>
        <p:txBody>
          <a:bodyPr wrap="square" lIns="0" tIns="0" rIns="0" bIns="0" rtlCol="0" anchor="ctr"/>
          <a:lstStyle/>
          <a:p>
            <a:pPr indent="0" marL="0">
              <a:buNone/>
            </a:pPr>
            <a:r>
              <a:rPr lang="en-US" sz="1400" b="1" dirty="0">
                <a:solidFill>
                  <a:srgbClr val="F26B21"/>
                </a:solidFill>
                <a:latin typeface="Yu Gothic" pitchFamily="34" charset="0"/>
                <a:ea typeface="Yu Gothic" pitchFamily="34" charset="-122"/>
                <a:cs typeface="Yu Gothic" pitchFamily="34" charset="-120"/>
              </a:rPr>
              <a:t>「売上の入金」が無効のまま</a:t>
            </a:r>
            <a:endParaRPr lang="en-US" sz="1400" dirty="0"/>
          </a:p>
        </p:txBody>
      </p:sp>
      <p:sp>
        <p:nvSpPr>
          <p:cNvPr id="23" name="Text 21"/>
          <p:cNvSpPr/>
          <p:nvPr/>
        </p:nvSpPr>
        <p:spPr>
          <a:xfrm>
            <a:off x="6537960" y="5358384"/>
            <a:ext cx="4892040" cy="658368"/>
          </a:xfrm>
          <a:prstGeom prst="rect">
            <a:avLst/>
          </a:prstGeom>
          <a:noFill/>
          <a:ln/>
        </p:spPr>
        <p:txBody>
          <a:bodyPr wrap="square" lIns="0" tIns="0" rIns="0" bIns="0" rtlCol="0" anchor="t"/>
          <a:lstStyle/>
          <a:p>
            <a:pPr indent="0" marL="0">
              <a:lnSpc>
                <a:spcPct val="130000"/>
              </a:lnSpc>
              <a:buNone/>
            </a:pPr>
            <a:r>
              <a:rPr lang="en-US" sz="1150" dirty="0">
                <a:solidFill>
                  <a:srgbClr val="16283F"/>
                </a:solidFill>
                <a:latin typeface="Yu Gothic" pitchFamily="34" charset="0"/>
                <a:ea typeface="Yu Gothic" pitchFamily="34" charset="-122"/>
                <a:cs typeface="Yu Gothic" pitchFamily="34" charset="-120"/>
              </a:rPr>
              <a:t>審査中か、残タスクが未対応です。会社設定 → 決済設定で残タスクを確認してください。</a:t>
            </a:r>
            <a:endParaRPr lang="en-US" sz="1150"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bg>
      <p:bgPr>
        <a:solidFill>
          <a:srgbClr val="16283F"/>
        </a:solidFill>
      </p:bgPr>
    </p:bg>
    <p:spTree>
      <p:nvGrpSpPr>
        <p:cNvPr id="1" name=""/>
        <p:cNvGrpSpPr/>
        <p:nvPr/>
      </p:nvGrpSpPr>
      <p:grpSpPr>
        <a:xfrm>
          <a:off x="0" y="0"/>
          <a:ext cx="0" cy="0"/>
          <a:chOff x="0" y="0"/>
          <a:chExt cx="0" cy="0"/>
        </a:xfrm>
      </p:grpSpPr>
      <p:sp>
        <p:nvSpPr>
          <p:cNvPr id="2" name="Shape 0"/>
          <p:cNvSpPr/>
          <p:nvPr/>
        </p:nvSpPr>
        <p:spPr>
          <a:xfrm>
            <a:off x="-2194560" y="3291840"/>
            <a:ext cx="6035040" cy="6035040"/>
          </a:xfrm>
          <a:prstGeom prst="ellipse">
            <a:avLst/>
          </a:prstGeom>
          <a:solidFill>
            <a:srgbClr val="223A57"/>
          </a:solidFill>
          <a:ln w="12700">
            <a:solidFill>
              <a:srgbClr val="223A57"/>
            </a:solidFill>
            <a:prstDash val="solid"/>
          </a:ln>
        </p:spPr>
      </p:sp>
      <p:sp>
        <p:nvSpPr>
          <p:cNvPr id="3" name="Text 1"/>
          <p:cNvSpPr/>
          <p:nvPr/>
        </p:nvSpPr>
        <p:spPr>
          <a:xfrm>
            <a:off x="749808" y="1097280"/>
            <a:ext cx="8229600" cy="822960"/>
          </a:xfrm>
          <a:prstGeom prst="rect">
            <a:avLst/>
          </a:prstGeom>
          <a:noFill/>
          <a:ln/>
        </p:spPr>
        <p:txBody>
          <a:bodyPr wrap="square" lIns="0" tIns="0" rIns="0" bIns="0" rtlCol="0" anchor="ctr"/>
          <a:lstStyle/>
          <a:p>
            <a:pPr indent="0" marL="0">
              <a:buNone/>
            </a:pPr>
            <a:r>
              <a:rPr lang="en-US" sz="3400" b="1" dirty="0">
                <a:solidFill>
                  <a:srgbClr val="FFFFFF"/>
                </a:solidFill>
                <a:latin typeface="Yu Gothic" pitchFamily="34" charset="0"/>
                <a:ea typeface="Yu Gothic" pitchFamily="34" charset="-122"/>
                <a:cs typeface="Yu Gothic" pitchFamily="34" charset="-120"/>
              </a:rPr>
              <a:t>登録おつかれさまでした</a:t>
            </a:r>
            <a:endParaRPr lang="en-US" sz="3400" dirty="0"/>
          </a:p>
        </p:txBody>
      </p:sp>
      <p:sp>
        <p:nvSpPr>
          <p:cNvPr id="4" name="Text 2"/>
          <p:cNvSpPr/>
          <p:nvPr/>
        </p:nvSpPr>
        <p:spPr>
          <a:xfrm>
            <a:off x="749808" y="1965960"/>
            <a:ext cx="8229600" cy="365760"/>
          </a:xfrm>
          <a:prstGeom prst="rect">
            <a:avLst/>
          </a:prstGeom>
          <a:noFill/>
          <a:ln/>
        </p:spPr>
        <p:txBody>
          <a:bodyPr wrap="square" lIns="0" tIns="0" rIns="0" bIns="0" rtlCol="0" anchor="ctr"/>
          <a:lstStyle/>
          <a:p>
            <a:pPr indent="0" marL="0">
              <a:buNone/>
            </a:pPr>
            <a:r>
              <a:rPr lang="en-US" sz="1400" dirty="0">
                <a:solidFill>
                  <a:srgbClr val="B9C8D8"/>
                </a:solidFill>
                <a:latin typeface="Yu Gothic" pitchFamily="34" charset="0"/>
                <a:ea typeface="Yu Gothic" pitchFamily="34" charset="-122"/>
                <a:cs typeface="Yu Gothic" pitchFamily="34" charset="-120"/>
              </a:rPr>
              <a:t>審査が完了すると、次のことができるようになります。</a:t>
            </a:r>
            <a:endParaRPr lang="en-US" sz="1400" dirty="0"/>
          </a:p>
        </p:txBody>
      </p:sp>
      <p:sp>
        <p:nvSpPr>
          <p:cNvPr id="5" name="Shape 3"/>
          <p:cNvSpPr/>
          <p:nvPr/>
        </p:nvSpPr>
        <p:spPr>
          <a:xfrm>
            <a:off x="749808" y="2606040"/>
            <a:ext cx="5440680" cy="1234440"/>
          </a:xfrm>
          <a:prstGeom prst="roundRect">
            <a:avLst>
              <a:gd name="adj" fmla="val 7407"/>
            </a:avLst>
          </a:prstGeom>
          <a:solidFill>
            <a:srgbClr val="223A57"/>
          </a:solidFill>
          <a:ln w="12700">
            <a:solidFill>
              <a:srgbClr val="35506F"/>
            </a:solidFill>
            <a:prstDash val="solid"/>
          </a:ln>
        </p:spPr>
      </p:sp>
      <p:sp>
        <p:nvSpPr>
          <p:cNvPr id="6" name="Shape 4"/>
          <p:cNvSpPr/>
          <p:nvPr/>
        </p:nvSpPr>
        <p:spPr>
          <a:xfrm>
            <a:off x="1024128" y="3017520"/>
            <a:ext cx="402336" cy="402336"/>
          </a:xfrm>
          <a:prstGeom prst="ellipse">
            <a:avLst/>
          </a:prstGeom>
          <a:solidFill>
            <a:srgbClr val="F26B21"/>
          </a:solidFill>
          <a:ln w="12700">
            <a:solidFill>
              <a:srgbClr val="F26B21"/>
            </a:solidFill>
            <a:prstDash val="solid"/>
          </a:ln>
        </p:spPr>
      </p:sp>
      <p:sp>
        <p:nvSpPr>
          <p:cNvPr id="7" name="Text 5"/>
          <p:cNvSpPr/>
          <p:nvPr/>
        </p:nvSpPr>
        <p:spPr>
          <a:xfrm>
            <a:off x="1024128" y="3017520"/>
            <a:ext cx="402336" cy="402336"/>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a:t>
            </a:r>
            <a:endParaRPr lang="en-US" sz="1400" dirty="0"/>
          </a:p>
        </p:txBody>
      </p:sp>
      <p:sp>
        <p:nvSpPr>
          <p:cNvPr id="8" name="Text 6"/>
          <p:cNvSpPr/>
          <p:nvPr/>
        </p:nvSpPr>
        <p:spPr>
          <a:xfrm>
            <a:off x="1572768" y="2807208"/>
            <a:ext cx="4343400" cy="329184"/>
          </a:xfrm>
          <a:prstGeom prst="rect">
            <a:avLst/>
          </a:prstGeom>
          <a:noFill/>
          <a:ln/>
        </p:spPr>
        <p:txBody>
          <a:bodyPr wrap="square" lIns="0" tIns="0" rIns="0" bIns="0" rtlCol="0" anchor="ctr"/>
          <a:lstStyle/>
          <a:p>
            <a:pPr indent="0" marL="0">
              <a:buNone/>
            </a:pPr>
            <a:r>
              <a:rPr lang="en-US" sz="1500" b="1" dirty="0">
                <a:solidFill>
                  <a:srgbClr val="FFFFFF"/>
                </a:solidFill>
                <a:latin typeface="Yu Gothic" pitchFamily="34" charset="0"/>
                <a:ea typeface="Yu Gothic" pitchFamily="34" charset="-122"/>
                <a:cs typeface="Yu Gothic" pitchFamily="34" charset="-120"/>
              </a:rPr>
              <a:t>カード決済の受付</a:t>
            </a:r>
            <a:endParaRPr lang="en-US" sz="1500" dirty="0"/>
          </a:p>
        </p:txBody>
      </p:sp>
      <p:sp>
        <p:nvSpPr>
          <p:cNvPr id="9" name="Text 7"/>
          <p:cNvSpPr/>
          <p:nvPr/>
        </p:nvSpPr>
        <p:spPr>
          <a:xfrm>
            <a:off x="1572768" y="3154680"/>
            <a:ext cx="4343400" cy="566928"/>
          </a:xfrm>
          <a:prstGeom prst="rect">
            <a:avLst/>
          </a:prstGeom>
          <a:noFill/>
          <a:ln/>
        </p:spPr>
        <p:txBody>
          <a:bodyPr wrap="square" lIns="0" tIns="0" rIns="0" bIns="0" rtlCol="0" anchor="t"/>
          <a:lstStyle/>
          <a:p>
            <a:pPr indent="0" marL="0">
              <a:lnSpc>
                <a:spcPct val="125000"/>
              </a:lnSpc>
              <a:buNone/>
            </a:pPr>
            <a:r>
              <a:rPr lang="en-US" sz="1150" dirty="0">
                <a:solidFill>
                  <a:srgbClr val="AFC0D2"/>
                </a:solidFill>
                <a:latin typeface="Yu Gothic" pitchFamily="34" charset="0"/>
                <a:ea typeface="Yu Gothic" pitchFamily="34" charset="-122"/>
                <a:cs typeface="Yu Gothic" pitchFamily="34" charset="-120"/>
              </a:rPr>
              <a:t>TablePOS のモバイルオーダーで、お客様がカード決済できるようになります。</a:t>
            </a:r>
            <a:endParaRPr lang="en-US" sz="1150" dirty="0"/>
          </a:p>
        </p:txBody>
      </p:sp>
      <p:sp>
        <p:nvSpPr>
          <p:cNvPr id="10" name="Shape 8"/>
          <p:cNvSpPr/>
          <p:nvPr/>
        </p:nvSpPr>
        <p:spPr>
          <a:xfrm>
            <a:off x="6464808" y="2606040"/>
            <a:ext cx="5440680" cy="1234440"/>
          </a:xfrm>
          <a:prstGeom prst="roundRect">
            <a:avLst>
              <a:gd name="adj" fmla="val 7407"/>
            </a:avLst>
          </a:prstGeom>
          <a:solidFill>
            <a:srgbClr val="223A57"/>
          </a:solidFill>
          <a:ln w="12700">
            <a:solidFill>
              <a:srgbClr val="35506F"/>
            </a:solidFill>
            <a:prstDash val="solid"/>
          </a:ln>
        </p:spPr>
      </p:sp>
      <p:sp>
        <p:nvSpPr>
          <p:cNvPr id="11" name="Shape 9"/>
          <p:cNvSpPr/>
          <p:nvPr/>
        </p:nvSpPr>
        <p:spPr>
          <a:xfrm>
            <a:off x="6739128" y="3017520"/>
            <a:ext cx="402336" cy="402336"/>
          </a:xfrm>
          <a:prstGeom prst="ellipse">
            <a:avLst/>
          </a:prstGeom>
          <a:solidFill>
            <a:srgbClr val="F26B21"/>
          </a:solidFill>
          <a:ln w="12700">
            <a:solidFill>
              <a:srgbClr val="F26B21"/>
            </a:solidFill>
            <a:prstDash val="solid"/>
          </a:ln>
        </p:spPr>
      </p:sp>
      <p:sp>
        <p:nvSpPr>
          <p:cNvPr id="12" name="Text 10"/>
          <p:cNvSpPr/>
          <p:nvPr/>
        </p:nvSpPr>
        <p:spPr>
          <a:xfrm>
            <a:off x="6739128" y="3017520"/>
            <a:ext cx="402336" cy="402336"/>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a:t>
            </a:r>
            <a:endParaRPr lang="en-US" sz="1400" dirty="0"/>
          </a:p>
        </p:txBody>
      </p:sp>
      <p:sp>
        <p:nvSpPr>
          <p:cNvPr id="13" name="Text 11"/>
          <p:cNvSpPr/>
          <p:nvPr/>
        </p:nvSpPr>
        <p:spPr>
          <a:xfrm>
            <a:off x="7287768" y="2807208"/>
            <a:ext cx="4343400" cy="329184"/>
          </a:xfrm>
          <a:prstGeom prst="rect">
            <a:avLst/>
          </a:prstGeom>
          <a:noFill/>
          <a:ln/>
        </p:spPr>
        <p:txBody>
          <a:bodyPr wrap="square" lIns="0" tIns="0" rIns="0" bIns="0" rtlCol="0" anchor="ctr"/>
          <a:lstStyle/>
          <a:p>
            <a:pPr indent="0" marL="0">
              <a:buNone/>
            </a:pPr>
            <a:r>
              <a:rPr lang="en-US" sz="1500" b="1" dirty="0">
                <a:solidFill>
                  <a:srgbClr val="FFFFFF"/>
                </a:solidFill>
                <a:latin typeface="Yu Gothic" pitchFamily="34" charset="0"/>
                <a:ea typeface="Yu Gothic" pitchFamily="34" charset="-122"/>
                <a:cs typeface="Yu Gothic" pitchFamily="34" charset="-120"/>
              </a:rPr>
              <a:t>売上の自動入金</a:t>
            </a:r>
            <a:endParaRPr lang="en-US" sz="1500" dirty="0"/>
          </a:p>
        </p:txBody>
      </p:sp>
      <p:sp>
        <p:nvSpPr>
          <p:cNvPr id="14" name="Text 12"/>
          <p:cNvSpPr/>
          <p:nvPr/>
        </p:nvSpPr>
        <p:spPr>
          <a:xfrm>
            <a:off x="7287768" y="3154680"/>
            <a:ext cx="4343400" cy="566928"/>
          </a:xfrm>
          <a:prstGeom prst="rect">
            <a:avLst/>
          </a:prstGeom>
          <a:noFill/>
          <a:ln/>
        </p:spPr>
        <p:txBody>
          <a:bodyPr wrap="square" lIns="0" tIns="0" rIns="0" bIns="0" rtlCol="0" anchor="t"/>
          <a:lstStyle/>
          <a:p>
            <a:pPr indent="0" marL="0">
              <a:lnSpc>
                <a:spcPct val="125000"/>
              </a:lnSpc>
              <a:buNone/>
            </a:pPr>
            <a:r>
              <a:rPr lang="en-US" sz="1150" dirty="0">
                <a:solidFill>
                  <a:srgbClr val="AFC0D2"/>
                </a:solidFill>
                <a:latin typeface="Yu Gothic" pitchFamily="34" charset="0"/>
                <a:ea typeface="Yu Gothic" pitchFamily="34" charset="-122"/>
                <a:cs typeface="Yu Gothic" pitchFamily="34" charset="-120"/>
              </a:rPr>
              <a:t>売上は連携した Stripe アカウントへ直接入金されます（決済手数料が発生）。</a:t>
            </a:r>
            <a:endParaRPr lang="en-US" sz="1150" dirty="0"/>
          </a:p>
        </p:txBody>
      </p:sp>
      <p:sp>
        <p:nvSpPr>
          <p:cNvPr id="15" name="Shape 13"/>
          <p:cNvSpPr/>
          <p:nvPr/>
        </p:nvSpPr>
        <p:spPr>
          <a:xfrm>
            <a:off x="749808" y="4069080"/>
            <a:ext cx="5440680" cy="1234440"/>
          </a:xfrm>
          <a:prstGeom prst="roundRect">
            <a:avLst>
              <a:gd name="adj" fmla="val 7407"/>
            </a:avLst>
          </a:prstGeom>
          <a:solidFill>
            <a:srgbClr val="223A57"/>
          </a:solidFill>
          <a:ln w="12700">
            <a:solidFill>
              <a:srgbClr val="35506F"/>
            </a:solidFill>
            <a:prstDash val="solid"/>
          </a:ln>
        </p:spPr>
      </p:sp>
      <p:sp>
        <p:nvSpPr>
          <p:cNvPr id="16" name="Shape 14"/>
          <p:cNvSpPr/>
          <p:nvPr/>
        </p:nvSpPr>
        <p:spPr>
          <a:xfrm>
            <a:off x="1024128" y="4480560"/>
            <a:ext cx="402336" cy="402336"/>
          </a:xfrm>
          <a:prstGeom prst="ellipse">
            <a:avLst/>
          </a:prstGeom>
          <a:solidFill>
            <a:srgbClr val="F26B21"/>
          </a:solidFill>
          <a:ln w="12700">
            <a:solidFill>
              <a:srgbClr val="F26B21"/>
            </a:solidFill>
            <a:prstDash val="solid"/>
          </a:ln>
        </p:spPr>
      </p:sp>
      <p:sp>
        <p:nvSpPr>
          <p:cNvPr id="17" name="Text 15"/>
          <p:cNvSpPr/>
          <p:nvPr/>
        </p:nvSpPr>
        <p:spPr>
          <a:xfrm>
            <a:off x="1024128" y="4480560"/>
            <a:ext cx="402336" cy="402336"/>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a:t>
            </a:r>
            <a:endParaRPr lang="en-US" sz="1400" dirty="0"/>
          </a:p>
        </p:txBody>
      </p:sp>
      <p:sp>
        <p:nvSpPr>
          <p:cNvPr id="18" name="Text 16"/>
          <p:cNvSpPr/>
          <p:nvPr/>
        </p:nvSpPr>
        <p:spPr>
          <a:xfrm>
            <a:off x="1572768" y="4270248"/>
            <a:ext cx="4343400" cy="329184"/>
          </a:xfrm>
          <a:prstGeom prst="rect">
            <a:avLst/>
          </a:prstGeom>
          <a:noFill/>
          <a:ln/>
        </p:spPr>
        <p:txBody>
          <a:bodyPr wrap="square" lIns="0" tIns="0" rIns="0" bIns="0" rtlCol="0" anchor="ctr"/>
          <a:lstStyle/>
          <a:p>
            <a:pPr indent="0" marL="0">
              <a:buNone/>
            </a:pPr>
            <a:r>
              <a:rPr lang="en-US" sz="1500" b="1" dirty="0">
                <a:solidFill>
                  <a:srgbClr val="FFFFFF"/>
                </a:solidFill>
                <a:latin typeface="Yu Gothic" pitchFamily="34" charset="0"/>
                <a:ea typeface="Yu Gothic" pitchFamily="34" charset="-122"/>
                <a:cs typeface="Yu Gothic" pitchFamily="34" charset="-120"/>
              </a:rPr>
              <a:t>決済履歴の確認</a:t>
            </a:r>
            <a:endParaRPr lang="en-US" sz="1500" dirty="0"/>
          </a:p>
        </p:txBody>
      </p:sp>
      <p:sp>
        <p:nvSpPr>
          <p:cNvPr id="19" name="Text 17"/>
          <p:cNvSpPr/>
          <p:nvPr/>
        </p:nvSpPr>
        <p:spPr>
          <a:xfrm>
            <a:off x="1572768" y="4617720"/>
            <a:ext cx="4343400" cy="566928"/>
          </a:xfrm>
          <a:prstGeom prst="rect">
            <a:avLst/>
          </a:prstGeom>
          <a:noFill/>
          <a:ln/>
        </p:spPr>
        <p:txBody>
          <a:bodyPr wrap="square" lIns="0" tIns="0" rIns="0" bIns="0" rtlCol="0" anchor="t"/>
          <a:lstStyle/>
          <a:p>
            <a:pPr indent="0" marL="0">
              <a:lnSpc>
                <a:spcPct val="125000"/>
              </a:lnSpc>
              <a:buNone/>
            </a:pPr>
            <a:r>
              <a:rPr lang="en-US" sz="1150" dirty="0">
                <a:solidFill>
                  <a:srgbClr val="AFC0D2"/>
                </a:solidFill>
                <a:latin typeface="Yu Gothic" pitchFamily="34" charset="0"/>
                <a:ea typeface="Yu Gothic" pitchFamily="34" charset="-122"/>
                <a:cs typeface="Yu Gothic" pitchFamily="34" charset="-120"/>
              </a:rPr>
              <a:t>Stripe ダッシュボードで入金予定や履歴を確認できます。</a:t>
            </a:r>
            <a:endParaRPr lang="en-US" sz="1150" dirty="0"/>
          </a:p>
        </p:txBody>
      </p:sp>
      <p:sp>
        <p:nvSpPr>
          <p:cNvPr id="20" name="Shape 18"/>
          <p:cNvSpPr/>
          <p:nvPr/>
        </p:nvSpPr>
        <p:spPr>
          <a:xfrm>
            <a:off x="6464808" y="4069080"/>
            <a:ext cx="5440680" cy="1234440"/>
          </a:xfrm>
          <a:prstGeom prst="roundRect">
            <a:avLst>
              <a:gd name="adj" fmla="val 7407"/>
            </a:avLst>
          </a:prstGeom>
          <a:solidFill>
            <a:srgbClr val="223A57"/>
          </a:solidFill>
          <a:ln w="12700">
            <a:solidFill>
              <a:srgbClr val="35506F"/>
            </a:solidFill>
            <a:prstDash val="solid"/>
          </a:ln>
        </p:spPr>
      </p:sp>
      <p:sp>
        <p:nvSpPr>
          <p:cNvPr id="21" name="Shape 19"/>
          <p:cNvSpPr/>
          <p:nvPr/>
        </p:nvSpPr>
        <p:spPr>
          <a:xfrm>
            <a:off x="6739128" y="4480560"/>
            <a:ext cx="402336" cy="402336"/>
          </a:xfrm>
          <a:prstGeom prst="ellipse">
            <a:avLst/>
          </a:prstGeom>
          <a:solidFill>
            <a:srgbClr val="F26B21"/>
          </a:solidFill>
          <a:ln w="12700">
            <a:solidFill>
              <a:srgbClr val="F26B21"/>
            </a:solidFill>
            <a:prstDash val="solid"/>
          </a:ln>
        </p:spPr>
      </p:sp>
      <p:sp>
        <p:nvSpPr>
          <p:cNvPr id="22" name="Text 20"/>
          <p:cNvSpPr/>
          <p:nvPr/>
        </p:nvSpPr>
        <p:spPr>
          <a:xfrm>
            <a:off x="6739128" y="4480560"/>
            <a:ext cx="402336" cy="402336"/>
          </a:xfrm>
          <a:prstGeom prst="rect">
            <a:avLst/>
          </a:prstGeom>
          <a:noFill/>
          <a:ln/>
        </p:spPr>
        <p:txBody>
          <a:bodyPr wrap="square" lIns="0" tIns="0" rIns="0" bIns="0" rtlCol="0" anchor="ctr"/>
          <a:lstStyle/>
          <a:p>
            <a:pPr algn="ctr" indent="0" marL="0">
              <a:buNone/>
            </a:pPr>
            <a:r>
              <a:rPr lang="en-US" sz="1400" b="1" dirty="0">
                <a:solidFill>
                  <a:srgbClr val="FFFFFF"/>
                </a:solidFill>
                <a:latin typeface="Yu Gothic" pitchFamily="34" charset="0"/>
                <a:ea typeface="Yu Gothic" pitchFamily="34" charset="-122"/>
                <a:cs typeface="Yu Gothic" pitchFamily="34" charset="-120"/>
              </a:rPr>
              <a:t>✓</a:t>
            </a:r>
            <a:endParaRPr lang="en-US" sz="1400" dirty="0"/>
          </a:p>
        </p:txBody>
      </p:sp>
      <p:sp>
        <p:nvSpPr>
          <p:cNvPr id="23" name="Text 21"/>
          <p:cNvSpPr/>
          <p:nvPr/>
        </p:nvSpPr>
        <p:spPr>
          <a:xfrm>
            <a:off x="7287768" y="4270248"/>
            <a:ext cx="4343400" cy="329184"/>
          </a:xfrm>
          <a:prstGeom prst="rect">
            <a:avLst/>
          </a:prstGeom>
          <a:noFill/>
          <a:ln/>
        </p:spPr>
        <p:txBody>
          <a:bodyPr wrap="square" lIns="0" tIns="0" rIns="0" bIns="0" rtlCol="0" anchor="ctr"/>
          <a:lstStyle/>
          <a:p>
            <a:pPr indent="0" marL="0">
              <a:buNone/>
            </a:pPr>
            <a:r>
              <a:rPr lang="en-US" sz="1500" b="1" dirty="0">
                <a:solidFill>
                  <a:srgbClr val="FFFFFF"/>
                </a:solidFill>
                <a:latin typeface="Yu Gothic" pitchFamily="34" charset="0"/>
                <a:ea typeface="Yu Gothic" pitchFamily="34" charset="-122"/>
                <a:cs typeface="Yu Gothic" pitchFamily="34" charset="-120"/>
              </a:rPr>
              <a:t>設定の変更</a:t>
            </a:r>
            <a:endParaRPr lang="en-US" sz="1500" dirty="0"/>
          </a:p>
        </p:txBody>
      </p:sp>
      <p:sp>
        <p:nvSpPr>
          <p:cNvPr id="24" name="Text 22"/>
          <p:cNvSpPr/>
          <p:nvPr/>
        </p:nvSpPr>
        <p:spPr>
          <a:xfrm>
            <a:off x="7287768" y="4617720"/>
            <a:ext cx="4343400" cy="566928"/>
          </a:xfrm>
          <a:prstGeom prst="rect">
            <a:avLst/>
          </a:prstGeom>
          <a:noFill/>
          <a:ln/>
        </p:spPr>
        <p:txBody>
          <a:bodyPr wrap="square" lIns="0" tIns="0" rIns="0" bIns="0" rtlCol="0" anchor="t"/>
          <a:lstStyle/>
          <a:p>
            <a:pPr indent="0" marL="0">
              <a:lnSpc>
                <a:spcPct val="125000"/>
              </a:lnSpc>
              <a:buNone/>
            </a:pPr>
            <a:r>
              <a:rPr lang="en-US" sz="1150" dirty="0">
                <a:solidFill>
                  <a:srgbClr val="AFC0D2"/>
                </a:solidFill>
                <a:latin typeface="Yu Gothic" pitchFamily="34" charset="0"/>
                <a:ea typeface="Yu Gothic" pitchFamily="34" charset="-122"/>
                <a:cs typeface="Yu Gothic" pitchFamily="34" charset="-120"/>
              </a:rPr>
              <a:t>決済方法や入金スケジュールは、会社設定からいつでも変更できます。</a:t>
            </a:r>
            <a:endParaRPr lang="en-US" sz="1150" dirty="0"/>
          </a:p>
        </p:txBody>
      </p:sp>
      <p:sp>
        <p:nvSpPr>
          <p:cNvPr id="25" name="Text 23"/>
          <p:cNvSpPr/>
          <p:nvPr/>
        </p:nvSpPr>
        <p:spPr>
          <a:xfrm>
            <a:off x="749808" y="5669280"/>
            <a:ext cx="9144000" cy="365760"/>
          </a:xfrm>
          <a:prstGeom prst="rect">
            <a:avLst/>
          </a:prstGeom>
          <a:noFill/>
          <a:ln/>
        </p:spPr>
        <p:txBody>
          <a:bodyPr wrap="square" lIns="0" tIns="0" rIns="0" bIns="0" rtlCol="0" anchor="ctr"/>
          <a:lstStyle/>
          <a:p>
            <a:pPr indent="0" marL="0">
              <a:buNone/>
            </a:pPr>
            <a:r>
              <a:rPr lang="en-US" sz="1300" dirty="0">
                <a:solidFill>
                  <a:srgbClr val="8FA4BA"/>
                </a:solidFill>
                <a:latin typeface="Yu Gothic" pitchFamily="34" charset="0"/>
                <a:ea typeface="Yu Gothic" pitchFamily="34" charset="-122"/>
                <a:cs typeface="Yu Gothic" pitchFamily="34" charset="-120"/>
              </a:rPr>
              <a:t>ご不明な点は、TablePOS の担当者までお気軽にお問い合わせください。</a:t>
            </a:r>
            <a:endParaRPr lang="en-US" sz="13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34</Slides>
  <Notes>34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TablePOS Stripe登録マニュアル</dc:title>
  <dc:subject>PptxGenJS Presentation</dc:subject>
  <dc:creator>FoodStock</dc:creator>
  <cp:lastModifiedBy>FoodStock</cp:lastModifiedBy>
  <cp:revision>1</cp:revision>
  <dcterms:created xsi:type="dcterms:W3CDTF">2026-08-03T04:00:55Z</dcterms:created>
  <dcterms:modified xsi:type="dcterms:W3CDTF">2026-08-03T04:00:55Z</dcterms:modified>
</cp:coreProperties>
</file>